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sldIdLst>
    <p:sldId id="256" r:id="rId2"/>
    <p:sldId id="259" r:id="rId3"/>
    <p:sldId id="258" r:id="rId4"/>
    <p:sldId id="285" r:id="rId5"/>
    <p:sldId id="263" r:id="rId6"/>
    <p:sldId id="286" r:id="rId7"/>
    <p:sldId id="266" r:id="rId8"/>
    <p:sldId id="287" r:id="rId9"/>
    <p:sldId id="289" r:id="rId10"/>
    <p:sldId id="271" r:id="rId11"/>
    <p:sldId id="283" r:id="rId12"/>
    <p:sldId id="288" r:id="rId13"/>
    <p:sldId id="269" r:id="rId14"/>
    <p:sldId id="290" r:id="rId15"/>
    <p:sldId id="29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93" r:id="rId28"/>
    <p:sldId id="292" r:id="rId29"/>
    <p:sldId id="267" r:id="rId30"/>
    <p:sldId id="284" r:id="rId31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etel slo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06799F8-075E-4A3A-A7F6-7FBC6576F1A4}" styleName="Tematski slog 2 – poudarek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Srednji slog 2 – poudarek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49911" autoAdjust="0"/>
  </p:normalViewPr>
  <p:slideViewPr>
    <p:cSldViewPr>
      <p:cViewPr varScale="1">
        <p:scale>
          <a:sx n="35" d="100"/>
          <a:sy n="35" d="100"/>
        </p:scale>
        <p:origin x="-23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torat\DAAD\SIANIA\Predmeti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torat\DAAD\SIANIA\Predmeti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torat\DAAD\SIANIA\Predmeti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torat\DAAD\SIANIA\Predmeti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torat\DAAD\SIANIA\Predmeti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torat\DAAD\SIANIA\Predmeti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torat\DAAD\SIANIA\Predmeti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torat\DAAD\SIANIA\Predmeti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torat\DAAD\SIANIA\Predmeti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torat\DAAD\SIANIA\Predmeti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torat\DAAD\SIANIA\Predmet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torat\DAAD\SIANIA\Predmeti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torat\DAAD\SIANIA\Predmeti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torat\DAAD\SIANIA\Predmeti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torat\DAAD\SIANIA\Predmeti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torat\DAAD\SIANIA\Predmeti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torat\DAAD\SIANIA\Predmeti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torat\DAAD\SIANIA\Predmet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torat\DAAD\SIANIA\Predmeti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torat\DAAD\SIANIA\Predmeti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torat\DAAD\SIANIA\Predmeti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torat\DAAD\SIANIA\Predmeti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torat\DAAD\SIANIA\Predmeti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torat\DAAD\SIANIA\Predmeti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torat\DAAD\SIANIA\Predmet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'OST13'!$B$81</c:f>
              <c:strCache>
                <c:ptCount val="1"/>
                <c:pt idx="0">
                  <c:v>Average  passed grade</c:v>
                </c:pt>
              </c:strCache>
            </c:strRef>
          </c:tx>
          <c:marker>
            <c:symbol val="none"/>
          </c:marker>
          <c:cat>
            <c:numRef>
              <c:f>'OST13'!$A$82:$A$86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'OST13'!$B$82:$B$86</c:f>
              <c:numCache>
                <c:formatCode>General</c:formatCode>
                <c:ptCount val="5"/>
                <c:pt idx="0">
                  <c:v>8.14</c:v>
                </c:pt>
                <c:pt idx="1">
                  <c:v>7.76</c:v>
                </c:pt>
                <c:pt idx="2">
                  <c:v>7.56</c:v>
                </c:pt>
                <c:pt idx="3">
                  <c:v>7.07</c:v>
                </c:pt>
                <c:pt idx="4">
                  <c:v>6.72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'OST13'!$C$81</c:f>
              <c:strCache>
                <c:ptCount val="1"/>
                <c:pt idx="0">
                  <c:v>Average   grade</c:v>
                </c:pt>
              </c:strCache>
            </c:strRef>
          </c:tx>
          <c:marker>
            <c:symbol val="none"/>
          </c:marker>
          <c:cat>
            <c:numRef>
              <c:f>'OST13'!$A$82:$A$86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'OST13'!$C$82:$C$86</c:f>
              <c:numCache>
                <c:formatCode>General</c:formatCode>
                <c:ptCount val="5"/>
                <c:pt idx="0">
                  <c:v>6.67</c:v>
                </c:pt>
                <c:pt idx="1">
                  <c:v>6.86</c:v>
                </c:pt>
                <c:pt idx="2">
                  <c:v>6.23</c:v>
                </c:pt>
                <c:pt idx="3">
                  <c:v>6.15</c:v>
                </c:pt>
                <c:pt idx="4">
                  <c:v>5.81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683904"/>
        <c:axId val="46427520"/>
      </c:lineChart>
      <c:catAx>
        <c:axId val="74683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6427520"/>
        <c:crosses val="autoZero"/>
        <c:auto val="1"/>
        <c:lblAlgn val="ctr"/>
        <c:lblOffset val="100"/>
        <c:noMultiLvlLbl val="0"/>
      </c:catAx>
      <c:valAx>
        <c:axId val="46427520"/>
        <c:scaling>
          <c:orientation val="minMax"/>
          <c:min val="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4683904"/>
        <c:crosses val="autoZero"/>
        <c:crossBetween val="between"/>
        <c:majorUnit val="1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'KIS09'!$K$3</c:f>
              <c:strCache>
                <c:ptCount val="1"/>
                <c:pt idx="0">
                  <c:v>KIS  2009</c:v>
                </c:pt>
              </c:strCache>
            </c:strRef>
          </c:tx>
          <c:cat>
            <c:numRef>
              <c:f>'KIS09'!$J$4:$J$9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'KIS09'!$K$4:$K$9</c:f>
              <c:numCache>
                <c:formatCode>General</c:formatCode>
                <c:ptCount val="6"/>
                <c:pt idx="0">
                  <c:v>2</c:v>
                </c:pt>
                <c:pt idx="1">
                  <c:v>16</c:v>
                </c:pt>
                <c:pt idx="2">
                  <c:v>5</c:v>
                </c:pt>
                <c:pt idx="3">
                  <c:v>7</c:v>
                </c:pt>
                <c:pt idx="4">
                  <c:v>2</c:v>
                </c:pt>
                <c:pt idx="5">
                  <c:v>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181824"/>
        <c:axId val="78974336"/>
      </c:lineChart>
      <c:catAx>
        <c:axId val="79181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8974336"/>
        <c:crosses val="autoZero"/>
        <c:auto val="1"/>
        <c:lblAlgn val="ctr"/>
        <c:lblOffset val="100"/>
        <c:noMultiLvlLbl val="0"/>
      </c:catAx>
      <c:valAx>
        <c:axId val="78974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9181824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'KIS2010'!$K$3</c:f>
              <c:strCache>
                <c:ptCount val="1"/>
                <c:pt idx="0">
                  <c:v>KIS 2010</c:v>
                </c:pt>
              </c:strCache>
            </c:strRef>
          </c:tx>
          <c:cat>
            <c:numRef>
              <c:f>'KIS2010'!$J$4:$J$9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'KIS2010'!$K$4:$K$9</c:f>
              <c:numCache>
                <c:formatCode>General</c:formatCode>
                <c:ptCount val="6"/>
                <c:pt idx="0">
                  <c:v>2</c:v>
                </c:pt>
                <c:pt idx="1">
                  <c:v>9</c:v>
                </c:pt>
                <c:pt idx="2">
                  <c:v>9</c:v>
                </c:pt>
                <c:pt idx="3">
                  <c:v>11</c:v>
                </c:pt>
                <c:pt idx="4">
                  <c:v>3</c:v>
                </c:pt>
                <c:pt idx="5">
                  <c:v>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183360"/>
        <c:axId val="78976064"/>
      </c:lineChart>
      <c:catAx>
        <c:axId val="79183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8976064"/>
        <c:crosses val="autoZero"/>
        <c:auto val="1"/>
        <c:lblAlgn val="ctr"/>
        <c:lblOffset val="100"/>
        <c:noMultiLvlLbl val="0"/>
      </c:catAx>
      <c:valAx>
        <c:axId val="78976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9183360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'KIS2011'!$K$3</c:f>
              <c:strCache>
                <c:ptCount val="1"/>
                <c:pt idx="0">
                  <c:v>KIS 2011</c:v>
                </c:pt>
              </c:strCache>
            </c:strRef>
          </c:tx>
          <c:marker>
            <c:symbol val="none"/>
          </c:marker>
          <c:cat>
            <c:numRef>
              <c:f>'KIS2011'!$J$4:$J$9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'KIS2011'!$K$4:$K$9</c:f>
              <c:numCache>
                <c:formatCode>General</c:formatCode>
                <c:ptCount val="6"/>
                <c:pt idx="0">
                  <c:v>4</c:v>
                </c:pt>
                <c:pt idx="1">
                  <c:v>7</c:v>
                </c:pt>
                <c:pt idx="2">
                  <c:v>5</c:v>
                </c:pt>
                <c:pt idx="3">
                  <c:v>8</c:v>
                </c:pt>
                <c:pt idx="4">
                  <c:v>7</c:v>
                </c:pt>
                <c:pt idx="5">
                  <c:v>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257600"/>
        <c:axId val="78977792"/>
      </c:lineChart>
      <c:catAx>
        <c:axId val="79257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8977792"/>
        <c:crosses val="autoZero"/>
        <c:auto val="1"/>
        <c:lblAlgn val="ctr"/>
        <c:lblOffset val="100"/>
        <c:noMultiLvlLbl val="0"/>
      </c:catAx>
      <c:valAx>
        <c:axId val="78977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9257600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'KIS2012'!$K$3</c:f>
              <c:strCache>
                <c:ptCount val="1"/>
                <c:pt idx="0">
                  <c:v>KIS 2012</c:v>
                </c:pt>
              </c:strCache>
            </c:strRef>
          </c:tx>
          <c:cat>
            <c:numRef>
              <c:f>'KIS2012'!$J$4:$J$9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'KIS2012'!$K$4:$K$9</c:f>
              <c:numCache>
                <c:formatCode>General</c:formatCode>
                <c:ptCount val="6"/>
                <c:pt idx="0">
                  <c:v>1</c:v>
                </c:pt>
                <c:pt idx="1">
                  <c:v>5</c:v>
                </c:pt>
                <c:pt idx="2">
                  <c:v>12</c:v>
                </c:pt>
                <c:pt idx="3">
                  <c:v>10</c:v>
                </c:pt>
                <c:pt idx="4">
                  <c:v>9</c:v>
                </c:pt>
                <c:pt idx="5">
                  <c:v>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258112"/>
        <c:axId val="80544320"/>
      </c:lineChart>
      <c:catAx>
        <c:axId val="79258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0544320"/>
        <c:crosses val="autoZero"/>
        <c:auto val="1"/>
        <c:lblAlgn val="ctr"/>
        <c:lblOffset val="100"/>
        <c:noMultiLvlLbl val="0"/>
      </c:catAx>
      <c:valAx>
        <c:axId val="80544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9258112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'KIS2013'!$K$3</c:f>
              <c:strCache>
                <c:ptCount val="1"/>
                <c:pt idx="0">
                  <c:v>KIS 2013</c:v>
                </c:pt>
              </c:strCache>
            </c:strRef>
          </c:tx>
          <c:cat>
            <c:numRef>
              <c:f>'KIS2013'!$J$4:$J$9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'KIS2013'!$K$4:$K$9</c:f>
              <c:numCache>
                <c:formatCode>General</c:formatCode>
                <c:ptCount val="6"/>
                <c:pt idx="0">
                  <c:v>2</c:v>
                </c:pt>
                <c:pt idx="1">
                  <c:v>3</c:v>
                </c:pt>
                <c:pt idx="2">
                  <c:v>5</c:v>
                </c:pt>
                <c:pt idx="3">
                  <c:v>2</c:v>
                </c:pt>
                <c:pt idx="4">
                  <c:v>5</c:v>
                </c:pt>
                <c:pt idx="5">
                  <c:v>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259136"/>
        <c:axId val="80546048"/>
      </c:lineChart>
      <c:catAx>
        <c:axId val="79259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0546048"/>
        <c:crosses val="autoZero"/>
        <c:auto val="1"/>
        <c:lblAlgn val="ctr"/>
        <c:lblOffset val="100"/>
        <c:noMultiLvlLbl val="0"/>
      </c:catAx>
      <c:valAx>
        <c:axId val="80546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9259136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RISt13!$F$25</c:f>
              <c:strCache>
                <c:ptCount val="1"/>
                <c:pt idx="0">
                  <c:v>Average  passed grade</c:v>
                </c:pt>
              </c:strCache>
            </c:strRef>
          </c:tx>
          <c:marker>
            <c:symbol val="none"/>
          </c:marker>
          <c:cat>
            <c:numRef>
              <c:f>RISt13!$E$26:$E$30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RISt13!$F$26:$F$30</c:f>
              <c:numCache>
                <c:formatCode>General</c:formatCode>
                <c:ptCount val="5"/>
                <c:pt idx="0">
                  <c:v>8.2200000000000006</c:v>
                </c:pt>
                <c:pt idx="1">
                  <c:v>8.08</c:v>
                </c:pt>
                <c:pt idx="2">
                  <c:v>8.43</c:v>
                </c:pt>
                <c:pt idx="3">
                  <c:v>7.71</c:v>
                </c:pt>
                <c:pt idx="4">
                  <c:v>7.44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RISt13!$G$25</c:f>
              <c:strCache>
                <c:ptCount val="1"/>
                <c:pt idx="0">
                  <c:v>Average   grade</c:v>
                </c:pt>
              </c:strCache>
            </c:strRef>
          </c:tx>
          <c:marker>
            <c:symbol val="none"/>
          </c:marker>
          <c:cat>
            <c:numRef>
              <c:f>RISt13!$E$26:$E$30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RISt13!$G$26:$G$30</c:f>
              <c:numCache>
                <c:formatCode>General</c:formatCode>
                <c:ptCount val="5"/>
                <c:pt idx="0">
                  <c:v>7.9</c:v>
                </c:pt>
                <c:pt idx="1">
                  <c:v>6.94</c:v>
                </c:pt>
                <c:pt idx="2">
                  <c:v>6.6</c:v>
                </c:pt>
                <c:pt idx="3">
                  <c:v>7.19</c:v>
                </c:pt>
                <c:pt idx="4">
                  <c:v>7.05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260672"/>
        <c:axId val="80548352"/>
      </c:lineChart>
      <c:catAx>
        <c:axId val="79260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0548352"/>
        <c:crosses val="autoZero"/>
        <c:auto val="1"/>
        <c:lblAlgn val="ctr"/>
        <c:lblOffset val="100"/>
        <c:noMultiLvlLbl val="0"/>
      </c:catAx>
      <c:valAx>
        <c:axId val="80548352"/>
        <c:scaling>
          <c:orientation val="minMax"/>
          <c:min val="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9260672"/>
        <c:crosses val="autoZero"/>
        <c:crossBetween val="between"/>
        <c:majorUnit val="1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RISt13!$F$35</c:f>
              <c:strCache>
                <c:ptCount val="1"/>
                <c:pt idx="0">
                  <c:v>N of students</c:v>
                </c:pt>
              </c:strCache>
            </c:strRef>
          </c:tx>
          <c:marker>
            <c:symbol val="none"/>
          </c:marker>
          <c:cat>
            <c:numRef>
              <c:f>RISt13!$E$36:$E$40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RISt13!$F$36:$F$40</c:f>
              <c:numCache>
                <c:formatCode>General</c:formatCode>
                <c:ptCount val="5"/>
                <c:pt idx="0">
                  <c:v>10</c:v>
                </c:pt>
                <c:pt idx="1">
                  <c:v>19</c:v>
                </c:pt>
                <c:pt idx="2">
                  <c:v>15</c:v>
                </c:pt>
                <c:pt idx="3">
                  <c:v>26</c:v>
                </c:pt>
                <c:pt idx="4">
                  <c:v>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261184"/>
        <c:axId val="80550080"/>
      </c:lineChart>
      <c:lineChart>
        <c:grouping val="standard"/>
        <c:varyColors val="0"/>
        <c:ser>
          <c:idx val="1"/>
          <c:order val="1"/>
          <c:tx>
            <c:strRef>
              <c:f>RISt13!$G$35</c:f>
              <c:strCache>
                <c:ptCount val="1"/>
                <c:pt idx="0">
                  <c:v>% fail</c:v>
                </c:pt>
              </c:strCache>
            </c:strRef>
          </c:tx>
          <c:marker>
            <c:symbol val="none"/>
          </c:marker>
          <c:cat>
            <c:numRef>
              <c:f>RISt13!$E$36:$E$40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RISt13!$G$36:$G$40</c:f>
              <c:numCache>
                <c:formatCode>0%</c:formatCode>
                <c:ptCount val="5"/>
                <c:pt idx="0">
                  <c:v>0.1</c:v>
                </c:pt>
                <c:pt idx="1">
                  <c:v>0.37</c:v>
                </c:pt>
                <c:pt idx="2">
                  <c:v>0.53</c:v>
                </c:pt>
                <c:pt idx="3">
                  <c:v>0.19</c:v>
                </c:pt>
                <c:pt idx="4">
                  <c:v>0.08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741376"/>
        <c:axId val="80550656"/>
      </c:lineChart>
      <c:catAx>
        <c:axId val="79261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0550080"/>
        <c:crosses val="autoZero"/>
        <c:auto val="1"/>
        <c:lblAlgn val="ctr"/>
        <c:lblOffset val="100"/>
        <c:noMultiLvlLbl val="0"/>
      </c:catAx>
      <c:valAx>
        <c:axId val="805500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9261184"/>
        <c:crosses val="autoZero"/>
        <c:crossBetween val="between"/>
      </c:valAx>
      <c:valAx>
        <c:axId val="80550656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crossAx val="80741376"/>
        <c:crosses val="max"/>
        <c:crossBetween val="between"/>
      </c:valAx>
      <c:catAx>
        <c:axId val="807413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0550656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'RIS10'!$K$3</c:f>
              <c:strCache>
                <c:ptCount val="1"/>
                <c:pt idx="0">
                  <c:v>RIS 2010</c:v>
                </c:pt>
              </c:strCache>
            </c:strRef>
          </c:tx>
          <c:cat>
            <c:numRef>
              <c:f>'RIS10'!$J$4:$J$9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'RIS10'!$K$4:$K$9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7</c:v>
                </c:pt>
                <c:pt idx="3">
                  <c:v>2</c:v>
                </c:pt>
                <c:pt idx="4">
                  <c:v>0</c:v>
                </c:pt>
                <c:pt idx="5">
                  <c:v>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741888"/>
        <c:axId val="80585856"/>
      </c:lineChart>
      <c:catAx>
        <c:axId val="80741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0585856"/>
        <c:crosses val="autoZero"/>
        <c:auto val="1"/>
        <c:lblAlgn val="ctr"/>
        <c:lblOffset val="100"/>
        <c:noMultiLvlLbl val="0"/>
      </c:catAx>
      <c:valAx>
        <c:axId val="80585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0741888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RISt11!$K$3</c:f>
              <c:strCache>
                <c:ptCount val="1"/>
                <c:pt idx="0">
                  <c:v>RIS 2011</c:v>
                </c:pt>
              </c:strCache>
            </c:strRef>
          </c:tx>
          <c:cat>
            <c:numRef>
              <c:f>RISt11!$J$4:$J$9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RISt11!$K$4:$K$9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742400"/>
        <c:axId val="80587584"/>
      </c:lineChart>
      <c:catAx>
        <c:axId val="80742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0587584"/>
        <c:crosses val="autoZero"/>
        <c:auto val="1"/>
        <c:lblAlgn val="ctr"/>
        <c:lblOffset val="100"/>
        <c:noMultiLvlLbl val="0"/>
      </c:catAx>
      <c:valAx>
        <c:axId val="80587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0742400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RISt12!$K$3</c:f>
              <c:strCache>
                <c:ptCount val="1"/>
                <c:pt idx="0">
                  <c:v>RIS 2012</c:v>
                </c:pt>
              </c:strCache>
            </c:strRef>
          </c:tx>
          <c:marker>
            <c:symbol val="none"/>
          </c:marker>
          <c:cat>
            <c:numRef>
              <c:f>RISt12!$J$4:$J$9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RISt12!$K$4:$K$9</c:f>
              <c:numCache>
                <c:formatCode>General</c:formatCode>
                <c:ptCount val="6"/>
                <c:pt idx="0">
                  <c:v>1</c:v>
                </c:pt>
                <c:pt idx="1">
                  <c:v>5</c:v>
                </c:pt>
                <c:pt idx="2">
                  <c:v>4</c:v>
                </c:pt>
                <c:pt idx="3">
                  <c:v>9</c:v>
                </c:pt>
                <c:pt idx="4">
                  <c:v>2</c:v>
                </c:pt>
                <c:pt idx="5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742912"/>
        <c:axId val="80589312"/>
      </c:lineChart>
      <c:catAx>
        <c:axId val="80742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0589312"/>
        <c:crosses val="autoZero"/>
        <c:auto val="1"/>
        <c:lblAlgn val="ctr"/>
        <c:lblOffset val="100"/>
        <c:noMultiLvlLbl val="0"/>
      </c:catAx>
      <c:valAx>
        <c:axId val="80589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07429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'OST13'!$B$91</c:f>
              <c:strCache>
                <c:ptCount val="1"/>
                <c:pt idx="0">
                  <c:v>N of students</c:v>
                </c:pt>
              </c:strCache>
            </c:strRef>
          </c:tx>
          <c:marker>
            <c:symbol val="none"/>
          </c:marker>
          <c:cat>
            <c:numRef>
              <c:f>'OST13'!$A$92:$A$96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'OST13'!$B$92:$B$96</c:f>
              <c:numCache>
                <c:formatCode>General</c:formatCode>
                <c:ptCount val="5"/>
                <c:pt idx="0">
                  <c:v>79</c:v>
                </c:pt>
                <c:pt idx="1">
                  <c:v>80</c:v>
                </c:pt>
                <c:pt idx="2">
                  <c:v>75</c:v>
                </c:pt>
                <c:pt idx="3">
                  <c:v>72</c:v>
                </c:pt>
                <c:pt idx="4">
                  <c:v>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682368"/>
        <c:axId val="46429248"/>
      </c:lineChart>
      <c:lineChart>
        <c:grouping val="standard"/>
        <c:varyColors val="0"/>
        <c:ser>
          <c:idx val="1"/>
          <c:order val="1"/>
          <c:tx>
            <c:strRef>
              <c:f>'OST13'!$C$91</c:f>
              <c:strCache>
                <c:ptCount val="1"/>
                <c:pt idx="0">
                  <c:v>% fail</c:v>
                </c:pt>
              </c:strCache>
            </c:strRef>
          </c:tx>
          <c:marker>
            <c:symbol val="none"/>
          </c:marker>
          <c:cat>
            <c:numRef>
              <c:f>'OST13'!$A$92:$A$96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'OST13'!$C$92:$C$96</c:f>
              <c:numCache>
                <c:formatCode>0%</c:formatCode>
                <c:ptCount val="5"/>
                <c:pt idx="0">
                  <c:v>0.47</c:v>
                </c:pt>
                <c:pt idx="1">
                  <c:v>0.33</c:v>
                </c:pt>
                <c:pt idx="2">
                  <c:v>0.52</c:v>
                </c:pt>
                <c:pt idx="3">
                  <c:v>0.44</c:v>
                </c:pt>
                <c:pt idx="4">
                  <c:v>0.53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685440"/>
        <c:axId val="46429824"/>
      </c:lineChart>
      <c:catAx>
        <c:axId val="74682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6429248"/>
        <c:crosses val="autoZero"/>
        <c:auto val="1"/>
        <c:lblAlgn val="ctr"/>
        <c:lblOffset val="100"/>
        <c:noMultiLvlLbl val="0"/>
      </c:catAx>
      <c:valAx>
        <c:axId val="46429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4682368"/>
        <c:crosses val="autoZero"/>
        <c:crossBetween val="between"/>
      </c:valAx>
      <c:valAx>
        <c:axId val="46429824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crossAx val="74685440"/>
        <c:crosses val="max"/>
        <c:crossBetween val="between"/>
      </c:valAx>
      <c:catAx>
        <c:axId val="746854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6429824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RISt13!$P$3</c:f>
              <c:strCache>
                <c:ptCount val="1"/>
                <c:pt idx="0">
                  <c:v>RIS 2013</c:v>
                </c:pt>
              </c:strCache>
            </c:strRef>
          </c:tx>
          <c:marker>
            <c:symbol val="none"/>
          </c:marker>
          <c:cat>
            <c:numRef>
              <c:f>RISt13!$O$4:$O$9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RISt13!$P$4:$P$9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6</c:v>
                </c:pt>
                <c:pt idx="4">
                  <c:v>4</c:v>
                </c:pt>
                <c:pt idx="5">
                  <c:v>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743936"/>
        <c:axId val="80591040"/>
      </c:lineChart>
      <c:catAx>
        <c:axId val="80743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0591040"/>
        <c:crosses val="autoZero"/>
        <c:auto val="1"/>
        <c:lblAlgn val="ctr"/>
        <c:lblOffset val="100"/>
        <c:noMultiLvlLbl val="0"/>
      </c:catAx>
      <c:valAx>
        <c:axId val="80591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07439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'RIS09'!$K$3</c:f>
              <c:strCache>
                <c:ptCount val="1"/>
                <c:pt idx="0">
                  <c:v>RIS 2009</c:v>
                </c:pt>
              </c:strCache>
            </c:strRef>
          </c:tx>
          <c:marker>
            <c:symbol val="none"/>
          </c:marker>
          <c:cat>
            <c:numRef>
              <c:f>'RIS09'!$J$4:$J$9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'RIS09'!$K$4:$K$9</c:f>
              <c:numCache>
                <c:formatCode>General</c:formatCode>
                <c:ptCount val="6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124224"/>
        <c:axId val="83058688"/>
      </c:lineChart>
      <c:catAx>
        <c:axId val="83124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058688"/>
        <c:crosses val="autoZero"/>
        <c:auto val="1"/>
        <c:lblAlgn val="ctr"/>
        <c:lblOffset val="100"/>
        <c:noMultiLvlLbl val="0"/>
      </c:catAx>
      <c:valAx>
        <c:axId val="83058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1242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'P1- 10'!$L$3</c:f>
              <c:strCache>
                <c:ptCount val="1"/>
                <c:pt idx="0">
                  <c:v>Praktikum 1 - 2010</c:v>
                </c:pt>
              </c:strCache>
            </c:strRef>
          </c:tx>
          <c:marker>
            <c:symbol val="none"/>
          </c:marker>
          <c:cat>
            <c:numRef>
              <c:f>'P1- 10'!$J$4:$J$9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'P1- 10'!$L$4:$L$9</c:f>
              <c:numCache>
                <c:formatCode>0%</c:formatCode>
                <c:ptCount val="6"/>
                <c:pt idx="0">
                  <c:v>0.82608695652173914</c:v>
                </c:pt>
                <c:pt idx="1">
                  <c:v>0</c:v>
                </c:pt>
                <c:pt idx="2">
                  <c:v>4.3478260869565216E-2</c:v>
                </c:pt>
                <c:pt idx="3">
                  <c:v>6.5217391304347824E-2</c:v>
                </c:pt>
                <c:pt idx="4">
                  <c:v>0</c:v>
                </c:pt>
                <c:pt idx="5">
                  <c:v>6.5217391304347824E-2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125760"/>
        <c:axId val="83060992"/>
      </c:lineChart>
      <c:catAx>
        <c:axId val="83125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060992"/>
        <c:crosses val="autoZero"/>
        <c:auto val="1"/>
        <c:lblAlgn val="ctr"/>
        <c:lblOffset val="100"/>
        <c:noMultiLvlLbl val="0"/>
      </c:catAx>
      <c:valAx>
        <c:axId val="8306099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31257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'P1-11'!$L$3</c:f>
              <c:strCache>
                <c:ptCount val="1"/>
                <c:pt idx="0">
                  <c:v>Praktikum 1 - 2011</c:v>
                </c:pt>
              </c:strCache>
            </c:strRef>
          </c:tx>
          <c:marker>
            <c:symbol val="none"/>
          </c:marker>
          <c:cat>
            <c:numRef>
              <c:f>'P1-11'!$J$4:$J$9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'P1-11'!$L$4:$L$9</c:f>
              <c:numCache>
                <c:formatCode>0%</c:formatCode>
                <c:ptCount val="6"/>
                <c:pt idx="0">
                  <c:v>0.32608695652173914</c:v>
                </c:pt>
                <c:pt idx="1">
                  <c:v>0.36956521739130432</c:v>
                </c:pt>
                <c:pt idx="2">
                  <c:v>0.17391304347826086</c:v>
                </c:pt>
                <c:pt idx="3">
                  <c:v>4.3478260869565216E-2</c:v>
                </c:pt>
                <c:pt idx="4">
                  <c:v>4.3478260869565216E-2</c:v>
                </c:pt>
                <c:pt idx="5">
                  <c:v>4.3478260869565216E-2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126272"/>
        <c:axId val="83062720"/>
      </c:lineChart>
      <c:catAx>
        <c:axId val="83126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062720"/>
        <c:crosses val="autoZero"/>
        <c:auto val="1"/>
        <c:lblAlgn val="ctr"/>
        <c:lblOffset val="100"/>
        <c:noMultiLvlLbl val="0"/>
      </c:catAx>
      <c:valAx>
        <c:axId val="830627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31262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'P3-12'!$H$56:$H$57</c:f>
              <c:strCache>
                <c:ptCount val="1"/>
                <c:pt idx="0">
                  <c:v>Average grade</c:v>
                </c:pt>
              </c:strCache>
            </c:strRef>
          </c:tx>
          <c:marker>
            <c:symbol val="none"/>
          </c:marker>
          <c:cat>
            <c:numRef>
              <c:f>'P3-12'!$A$58:$A$60</c:f>
              <c:numCache>
                <c:formatCode>General</c:formatCode>
                <c:ptCount val="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</c:numCache>
            </c:numRef>
          </c:cat>
          <c:val>
            <c:numRef>
              <c:f>'P3-12'!$H$58:$H$60</c:f>
              <c:numCache>
                <c:formatCode>General</c:formatCode>
                <c:ptCount val="3"/>
                <c:pt idx="0">
                  <c:v>7.33</c:v>
                </c:pt>
                <c:pt idx="1">
                  <c:v>7.08</c:v>
                </c:pt>
                <c:pt idx="2">
                  <c:v>8.08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'P3-12'!$I$56:$I$57</c:f>
              <c:strCache>
                <c:ptCount val="1"/>
                <c:pt idx="0">
                  <c:v>Average  passed  grade</c:v>
                </c:pt>
              </c:strCache>
            </c:strRef>
          </c:tx>
          <c:marker>
            <c:symbol val="none"/>
          </c:marker>
          <c:cat>
            <c:numRef>
              <c:f>'P3-12'!$A$58:$A$60</c:f>
              <c:numCache>
                <c:formatCode>General</c:formatCode>
                <c:ptCount val="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</c:numCache>
            </c:numRef>
          </c:cat>
          <c:val>
            <c:numRef>
              <c:f>'P3-12'!$I$58:$I$60</c:f>
              <c:numCache>
                <c:formatCode>General</c:formatCode>
                <c:ptCount val="3"/>
                <c:pt idx="0">
                  <c:v>9.0500000000000007</c:v>
                </c:pt>
                <c:pt idx="1">
                  <c:v>8.09</c:v>
                </c:pt>
                <c:pt idx="2">
                  <c:v>8.6199999999999992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415232"/>
        <c:axId val="83065024"/>
      </c:lineChart>
      <c:catAx>
        <c:axId val="104415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065024"/>
        <c:crosses val="autoZero"/>
        <c:auto val="1"/>
        <c:lblAlgn val="ctr"/>
        <c:lblOffset val="100"/>
        <c:noMultiLvlLbl val="0"/>
      </c:catAx>
      <c:valAx>
        <c:axId val="83065024"/>
        <c:scaling>
          <c:orientation val="minMax"/>
          <c:min val="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4415232"/>
        <c:crosses val="autoZero"/>
        <c:crossBetween val="between"/>
        <c:majorUnit val="1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'P3-12'!$G$56:$G$57</c:f>
              <c:strCache>
                <c:ptCount val="1"/>
                <c:pt idx="0">
                  <c:v>%  fail</c:v>
                </c:pt>
              </c:strCache>
            </c:strRef>
          </c:tx>
          <c:marker>
            <c:symbol val="none"/>
          </c:marker>
          <c:cat>
            <c:numRef>
              <c:f>'P3-12'!$A$58:$A$60</c:f>
              <c:numCache>
                <c:formatCode>General</c:formatCode>
                <c:ptCount val="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</c:numCache>
            </c:numRef>
          </c:cat>
          <c:val>
            <c:numRef>
              <c:f>'P3-12'!$G$58:$G$60</c:f>
              <c:numCache>
                <c:formatCode>0%</c:formatCode>
                <c:ptCount val="3"/>
                <c:pt idx="0">
                  <c:v>0.42</c:v>
                </c:pt>
                <c:pt idx="1">
                  <c:v>0.33</c:v>
                </c:pt>
                <c:pt idx="2">
                  <c:v>0.15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415744"/>
        <c:axId val="104480768"/>
      </c:lineChart>
      <c:catAx>
        <c:axId val="104415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4480768"/>
        <c:crosses val="autoZero"/>
        <c:auto val="1"/>
        <c:lblAlgn val="ctr"/>
        <c:lblOffset val="100"/>
        <c:noMultiLvlLbl val="0"/>
      </c:catAx>
      <c:valAx>
        <c:axId val="1044807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44157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PIS </a:t>
            </a:r>
            <a:r>
              <a:rPr lang="en-US" dirty="0" smtClean="0"/>
              <a:t>2009</a:t>
            </a:r>
            <a:r>
              <a:rPr lang="sl-SI" dirty="0" smtClean="0"/>
              <a:t>/2010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'PIS09'!$L$3</c:f>
              <c:strCache>
                <c:ptCount val="1"/>
                <c:pt idx="0">
                  <c:v>PIS 2009</c:v>
                </c:pt>
              </c:strCache>
            </c:strRef>
          </c:tx>
          <c:cat>
            <c:numRef>
              <c:f>'PIS09'!$K$4:$K$9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'PIS09'!$L$4:$L$9</c:f>
              <c:numCache>
                <c:formatCode>General</c:formatCode>
                <c:ptCount val="6"/>
                <c:pt idx="0">
                  <c:v>11</c:v>
                </c:pt>
                <c:pt idx="1">
                  <c:v>7</c:v>
                </c:pt>
                <c:pt idx="2">
                  <c:v>8</c:v>
                </c:pt>
                <c:pt idx="3">
                  <c:v>9</c:v>
                </c:pt>
                <c:pt idx="4">
                  <c:v>7</c:v>
                </c:pt>
                <c:pt idx="5">
                  <c:v>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017216"/>
        <c:axId val="75237632"/>
      </c:lineChart>
      <c:catAx>
        <c:axId val="75017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5237632"/>
        <c:crosses val="autoZero"/>
        <c:auto val="1"/>
        <c:lblAlgn val="ctr"/>
        <c:lblOffset val="100"/>
        <c:noMultiLvlLbl val="0"/>
      </c:catAx>
      <c:valAx>
        <c:axId val="75237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0172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PIS </a:t>
            </a:r>
            <a:r>
              <a:rPr lang="en-US" dirty="0" smtClean="0"/>
              <a:t>2010</a:t>
            </a:r>
            <a:r>
              <a:rPr lang="sl-SI" dirty="0" smtClean="0"/>
              <a:t>/2011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'PIS10'!$L$3</c:f>
              <c:strCache>
                <c:ptCount val="1"/>
                <c:pt idx="0">
                  <c:v>PIS 2010</c:v>
                </c:pt>
              </c:strCache>
            </c:strRef>
          </c:tx>
          <c:cat>
            <c:numRef>
              <c:f>'PIS10'!$K$4:$K$9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'PIS10'!$L$4:$L$9</c:f>
              <c:numCache>
                <c:formatCode>General</c:formatCode>
                <c:ptCount val="6"/>
                <c:pt idx="0">
                  <c:v>4</c:v>
                </c:pt>
                <c:pt idx="1">
                  <c:v>8</c:v>
                </c:pt>
                <c:pt idx="2">
                  <c:v>19</c:v>
                </c:pt>
                <c:pt idx="3">
                  <c:v>17</c:v>
                </c:pt>
                <c:pt idx="4">
                  <c:v>6</c:v>
                </c:pt>
                <c:pt idx="5">
                  <c:v>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017728"/>
        <c:axId val="75242240"/>
      </c:lineChart>
      <c:catAx>
        <c:axId val="75017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5242240"/>
        <c:crosses val="autoZero"/>
        <c:auto val="1"/>
        <c:lblAlgn val="ctr"/>
        <c:lblOffset val="100"/>
        <c:noMultiLvlLbl val="0"/>
      </c:catAx>
      <c:valAx>
        <c:axId val="75242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017728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PIS </a:t>
            </a:r>
            <a:r>
              <a:rPr lang="en-US" dirty="0" smtClean="0"/>
              <a:t>2011</a:t>
            </a:r>
            <a:r>
              <a:rPr lang="sl-SI" dirty="0" smtClean="0"/>
              <a:t>/2012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'PIS11'!$L$3</c:f>
              <c:strCache>
                <c:ptCount val="1"/>
                <c:pt idx="0">
                  <c:v>PIS 2011</c:v>
                </c:pt>
              </c:strCache>
            </c:strRef>
          </c:tx>
          <c:cat>
            <c:numRef>
              <c:f>'PIS11'!$K$4:$K$9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'PIS11'!$L$4:$L$9</c:f>
              <c:numCache>
                <c:formatCode>General</c:formatCode>
                <c:ptCount val="6"/>
                <c:pt idx="0">
                  <c:v>3</c:v>
                </c:pt>
                <c:pt idx="1">
                  <c:v>2</c:v>
                </c:pt>
                <c:pt idx="2">
                  <c:v>12</c:v>
                </c:pt>
                <c:pt idx="3">
                  <c:v>14</c:v>
                </c:pt>
                <c:pt idx="4">
                  <c:v>5</c:v>
                </c:pt>
                <c:pt idx="5">
                  <c:v>39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350016"/>
        <c:axId val="75408512"/>
      </c:lineChart>
      <c:catAx>
        <c:axId val="75350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5408512"/>
        <c:crosses val="autoZero"/>
        <c:auto val="1"/>
        <c:lblAlgn val="ctr"/>
        <c:lblOffset val="100"/>
        <c:noMultiLvlLbl val="0"/>
      </c:catAx>
      <c:valAx>
        <c:axId val="75408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350016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PIS </a:t>
            </a:r>
            <a:r>
              <a:rPr lang="en-US" dirty="0" smtClean="0"/>
              <a:t>2012</a:t>
            </a:r>
            <a:r>
              <a:rPr lang="sl-SI" dirty="0" smtClean="0"/>
              <a:t>/2013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'PIS12'!$L$3</c:f>
              <c:strCache>
                <c:ptCount val="1"/>
                <c:pt idx="0">
                  <c:v>PIS 2012</c:v>
                </c:pt>
              </c:strCache>
            </c:strRef>
          </c:tx>
          <c:cat>
            <c:numRef>
              <c:f>'PIS12'!$K$4:$K$9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'PIS12'!$L$4:$L$9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10</c:v>
                </c:pt>
                <c:pt idx="3">
                  <c:v>14</c:v>
                </c:pt>
                <c:pt idx="4">
                  <c:v>13</c:v>
                </c:pt>
                <c:pt idx="5">
                  <c:v>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350528"/>
        <c:axId val="75410240"/>
      </c:lineChart>
      <c:catAx>
        <c:axId val="75350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5410240"/>
        <c:crosses val="autoZero"/>
        <c:auto val="1"/>
        <c:lblAlgn val="ctr"/>
        <c:lblOffset val="100"/>
        <c:noMultiLvlLbl val="0"/>
      </c:catAx>
      <c:valAx>
        <c:axId val="75410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350528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OST </a:t>
            </a:r>
            <a:r>
              <a:rPr lang="en-US" dirty="0" smtClean="0"/>
              <a:t>2013</a:t>
            </a:r>
            <a:r>
              <a:rPr lang="sl-SI" dirty="0" smtClean="0"/>
              <a:t>/2014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'OST13'!$L$3</c:f>
              <c:strCache>
                <c:ptCount val="1"/>
                <c:pt idx="0">
                  <c:v>OST 2013</c:v>
                </c:pt>
              </c:strCache>
            </c:strRef>
          </c:tx>
          <c:cat>
            <c:numRef>
              <c:f>'OST13'!$K$4:$K$9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'OST13'!$L$4:$L$9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10</c:v>
                </c:pt>
                <c:pt idx="4">
                  <c:v>14</c:v>
                </c:pt>
                <c:pt idx="5">
                  <c:v>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351040"/>
        <c:axId val="75411968"/>
      </c:lineChart>
      <c:catAx>
        <c:axId val="75351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5411968"/>
        <c:crosses val="autoZero"/>
        <c:auto val="1"/>
        <c:lblAlgn val="ctr"/>
        <c:lblOffset val="100"/>
        <c:noMultiLvlLbl val="0"/>
      </c:catAx>
      <c:valAx>
        <c:axId val="75411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351040"/>
        <c:crosses val="autoZero"/>
        <c:crossBetween val="between"/>
      </c:valAx>
    </c:plotArea>
    <c:plotVisOnly val="1"/>
    <c:dispBlanksAs val="zero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'KIS2013'!$B$81</c:f>
              <c:strCache>
                <c:ptCount val="1"/>
                <c:pt idx="0">
                  <c:v>Average  passed grade</c:v>
                </c:pt>
              </c:strCache>
            </c:strRef>
          </c:tx>
          <c:marker>
            <c:symbol val="none"/>
          </c:marker>
          <c:cat>
            <c:numRef>
              <c:f>'KIS2013'!$A$82:$A$86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'KIS2013'!$B$82:$B$86</c:f>
              <c:numCache>
                <c:formatCode>General</c:formatCode>
                <c:ptCount val="5"/>
                <c:pt idx="0">
                  <c:v>8.2799999999999994</c:v>
                </c:pt>
                <c:pt idx="1">
                  <c:v>7.88</c:v>
                </c:pt>
                <c:pt idx="2">
                  <c:v>7.77</c:v>
                </c:pt>
                <c:pt idx="3">
                  <c:v>7.43</c:v>
                </c:pt>
                <c:pt idx="4">
                  <c:v>7.71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'KIS2013'!$C$81</c:f>
              <c:strCache>
                <c:ptCount val="1"/>
                <c:pt idx="0">
                  <c:v>Average   grade</c:v>
                </c:pt>
              </c:strCache>
            </c:strRef>
          </c:tx>
          <c:marker>
            <c:symbol val="none"/>
          </c:marker>
          <c:cat>
            <c:numRef>
              <c:f>'KIS2013'!$A$82:$A$86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'KIS2013'!$C$82:$C$86</c:f>
              <c:numCache>
                <c:formatCode>General</c:formatCode>
                <c:ptCount val="5"/>
                <c:pt idx="0">
                  <c:v>6.98</c:v>
                </c:pt>
                <c:pt idx="1">
                  <c:v>6.48</c:v>
                </c:pt>
                <c:pt idx="2">
                  <c:v>6.3</c:v>
                </c:pt>
                <c:pt idx="3">
                  <c:v>6.67</c:v>
                </c:pt>
                <c:pt idx="4">
                  <c:v>6.59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352064"/>
        <c:axId val="75414272"/>
      </c:lineChart>
      <c:catAx>
        <c:axId val="75352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5414272"/>
        <c:crosses val="autoZero"/>
        <c:auto val="1"/>
        <c:lblAlgn val="ctr"/>
        <c:lblOffset val="100"/>
        <c:noMultiLvlLbl val="0"/>
      </c:catAx>
      <c:valAx>
        <c:axId val="75414272"/>
        <c:scaling>
          <c:orientation val="minMax"/>
          <c:min val="5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352064"/>
        <c:crosses val="autoZero"/>
        <c:crossBetween val="between"/>
        <c:majorUnit val="1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'KIS2013'!$B$91</c:f>
              <c:strCache>
                <c:ptCount val="1"/>
                <c:pt idx="0">
                  <c:v>N of students</c:v>
                </c:pt>
              </c:strCache>
            </c:strRef>
          </c:tx>
          <c:marker>
            <c:symbol val="none"/>
          </c:marker>
          <c:cat>
            <c:numRef>
              <c:f>'KIS2013'!$A$92:$A$96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'KIS2013'!$B$92:$B$96</c:f>
              <c:numCache>
                <c:formatCode>General</c:formatCode>
                <c:ptCount val="5"/>
                <c:pt idx="0">
                  <c:v>53</c:v>
                </c:pt>
                <c:pt idx="1">
                  <c:v>66</c:v>
                </c:pt>
                <c:pt idx="2">
                  <c:v>66</c:v>
                </c:pt>
                <c:pt idx="3">
                  <c:v>54</c:v>
                </c:pt>
                <c:pt idx="4">
                  <c:v>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352576"/>
        <c:axId val="78971456"/>
      </c:lineChart>
      <c:lineChart>
        <c:grouping val="standard"/>
        <c:varyColors val="0"/>
        <c:ser>
          <c:idx val="1"/>
          <c:order val="1"/>
          <c:tx>
            <c:strRef>
              <c:f>'KIS2013'!$C$91</c:f>
              <c:strCache>
                <c:ptCount val="1"/>
                <c:pt idx="0">
                  <c:v>% fail</c:v>
                </c:pt>
              </c:strCache>
            </c:strRef>
          </c:tx>
          <c:marker>
            <c:symbol val="none"/>
          </c:marker>
          <c:cat>
            <c:numRef>
              <c:f>'KIS2013'!$A$92:$A$96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'KIS2013'!$C$92:$C$96</c:f>
              <c:numCache>
                <c:formatCode>0%</c:formatCode>
                <c:ptCount val="5"/>
                <c:pt idx="0">
                  <c:v>0.4</c:v>
                </c:pt>
                <c:pt idx="1">
                  <c:v>0.48</c:v>
                </c:pt>
                <c:pt idx="2">
                  <c:v>0.53</c:v>
                </c:pt>
                <c:pt idx="3">
                  <c:v>0.31</c:v>
                </c:pt>
                <c:pt idx="4">
                  <c:v>0.41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179776"/>
        <c:axId val="78972032"/>
      </c:lineChart>
      <c:catAx>
        <c:axId val="75352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8971456"/>
        <c:crosses val="autoZero"/>
        <c:auto val="1"/>
        <c:lblAlgn val="ctr"/>
        <c:lblOffset val="100"/>
        <c:noMultiLvlLbl val="0"/>
      </c:catAx>
      <c:valAx>
        <c:axId val="78971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352576"/>
        <c:crosses val="autoZero"/>
        <c:crossBetween val="between"/>
      </c:valAx>
      <c:valAx>
        <c:axId val="78972032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crossAx val="79179776"/>
        <c:crosses val="max"/>
        <c:crossBetween val="between"/>
      </c:valAx>
      <c:catAx>
        <c:axId val="791797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8972032"/>
        <c:crosses val="autoZero"/>
        <c:auto val="1"/>
        <c:lblAlgn val="ctr"/>
        <c:lblOffset val="100"/>
        <c:noMultiLvlLbl val="0"/>
      </c:cat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3FC2DD-E532-4115-B404-E2D8A8204210}" type="doc">
      <dgm:prSet loTypeId="urn:microsoft.com/office/officeart/2005/8/layout/bList2#1" loCatId="list" qsTypeId="urn:microsoft.com/office/officeart/2005/8/quickstyle/3d1" qsCatId="3D" csTypeId="urn:microsoft.com/office/officeart/2005/8/colors/accent1_2" csCatId="accent1" phldr="1"/>
      <dgm:spPr/>
    </dgm:pt>
    <dgm:pt modelId="{2BD0F4A9-2B4E-4C07-99BD-AE0E896ED057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l-SI" sz="1200" b="1" noProof="0" smtClean="0">
              <a:solidFill>
                <a:srgbClr val="003366"/>
              </a:solidFill>
              <a:latin typeface="Calibri" pitchFamily="34" charset="0"/>
            </a:rPr>
            <a:t>M3: </a:t>
          </a:r>
          <a:r>
            <a:rPr lang="en-US" sz="1200" b="1" noProof="0" smtClean="0">
              <a:solidFill>
                <a:srgbClr val="003366"/>
              </a:solidFill>
              <a:latin typeface="Calibri" pitchFamily="34" charset="0"/>
            </a:rPr>
            <a:t>Modern </a:t>
          </a:r>
          <a:r>
            <a:rPr lang="en-US" sz="1200" b="1" noProof="0" dirty="0" smtClean="0">
              <a:solidFill>
                <a:srgbClr val="003366"/>
              </a:solidFill>
              <a:latin typeface="Calibri" pitchFamily="34" charset="0"/>
            </a:rPr>
            <a:t>IT Platforms and Architectures</a:t>
          </a:r>
        </a:p>
      </dgm:t>
    </dgm:pt>
    <dgm:pt modelId="{872425D0-ED17-42B7-96DF-035662A38881}" type="parTrans" cxnId="{6E5B0900-B17B-472A-8BF3-DDB010BA324C}">
      <dgm:prSet/>
      <dgm:spPr/>
      <dgm:t>
        <a:bodyPr/>
        <a:lstStyle/>
        <a:p>
          <a:endParaRPr lang="sl-SI"/>
        </a:p>
      </dgm:t>
    </dgm:pt>
    <dgm:pt modelId="{460EE9C3-2858-41D5-8761-64C980E820FB}" type="sibTrans" cxnId="{6E5B0900-B17B-472A-8BF3-DDB010BA324C}">
      <dgm:prSet/>
      <dgm:spPr/>
      <dgm:t>
        <a:bodyPr/>
        <a:lstStyle/>
        <a:p>
          <a:endParaRPr lang="sl-SI"/>
        </a:p>
      </dgm:t>
    </dgm:pt>
    <dgm:pt modelId="{8A96DBFA-5215-461C-9563-92111A673F93}">
      <dgm:prSet/>
      <dgm:spPr/>
      <dgm:t>
        <a:bodyPr/>
        <a:lstStyle/>
        <a:p>
          <a:endParaRPr lang="sl-SI" dirty="0"/>
        </a:p>
      </dgm:t>
    </dgm:pt>
    <dgm:pt modelId="{E84030D3-3583-48E7-8513-C82C57BED4FB}" type="parTrans" cxnId="{0A7E67AA-CDD9-4A63-97D2-062641F1400D}">
      <dgm:prSet/>
      <dgm:spPr/>
      <dgm:t>
        <a:bodyPr/>
        <a:lstStyle/>
        <a:p>
          <a:endParaRPr lang="sl-SI"/>
        </a:p>
      </dgm:t>
    </dgm:pt>
    <dgm:pt modelId="{7C471380-FD10-4442-9926-814F39DFD9F4}" type="sibTrans" cxnId="{0A7E67AA-CDD9-4A63-97D2-062641F1400D}">
      <dgm:prSet/>
      <dgm:spPr/>
      <dgm:t>
        <a:bodyPr/>
        <a:lstStyle/>
        <a:p>
          <a:endParaRPr lang="sl-SI"/>
        </a:p>
      </dgm:t>
    </dgm:pt>
    <dgm:pt modelId="{71A19BB0-C4BA-4F5A-A689-F94F437336F1}">
      <dgm:prSet/>
      <dgm:spPr/>
      <dgm:t>
        <a:bodyPr/>
        <a:lstStyle/>
        <a:p>
          <a:endParaRPr lang="sl-SI" dirty="0"/>
        </a:p>
      </dgm:t>
    </dgm:pt>
    <dgm:pt modelId="{1FC4CF21-F2E0-4FB0-9AF1-85950CBC20E6}" type="parTrans" cxnId="{750C7078-DDF6-4C6C-BCD5-45D6F9237560}">
      <dgm:prSet/>
      <dgm:spPr/>
      <dgm:t>
        <a:bodyPr/>
        <a:lstStyle/>
        <a:p>
          <a:endParaRPr lang="sl-SI"/>
        </a:p>
      </dgm:t>
    </dgm:pt>
    <dgm:pt modelId="{DE34B21A-FEC6-4013-BCCA-4C6463F48282}" type="sibTrans" cxnId="{750C7078-DDF6-4C6C-BCD5-45D6F9237560}">
      <dgm:prSet/>
      <dgm:spPr/>
      <dgm:t>
        <a:bodyPr/>
        <a:lstStyle/>
        <a:p>
          <a:endParaRPr lang="sl-SI"/>
        </a:p>
      </dgm:t>
    </dgm:pt>
    <dgm:pt modelId="{50A27DD6-54EB-402E-ACAC-00A21ECCB91A}">
      <dgm:prSet/>
      <dgm:spPr/>
      <dgm:t>
        <a:bodyPr/>
        <a:lstStyle/>
        <a:p>
          <a:endParaRPr lang="sl-SI" dirty="0"/>
        </a:p>
      </dgm:t>
    </dgm:pt>
    <dgm:pt modelId="{7232DA1A-9645-412A-8C4A-25D5AB6E4AA3}" type="parTrans" cxnId="{0770FED4-2940-4E74-8AB8-0D07F9A00BBA}">
      <dgm:prSet/>
      <dgm:spPr/>
      <dgm:t>
        <a:bodyPr/>
        <a:lstStyle/>
        <a:p>
          <a:endParaRPr lang="sl-SI"/>
        </a:p>
      </dgm:t>
    </dgm:pt>
    <dgm:pt modelId="{2DF63DE1-9B35-405E-A2F2-E4F466582B2C}" type="sibTrans" cxnId="{0770FED4-2940-4E74-8AB8-0D07F9A00BBA}">
      <dgm:prSet/>
      <dgm:spPr/>
      <dgm:t>
        <a:bodyPr/>
        <a:lstStyle/>
        <a:p>
          <a:endParaRPr lang="sl-SI"/>
        </a:p>
      </dgm:t>
    </dgm:pt>
    <dgm:pt modelId="{0F80D96C-EA81-4C17-A1E7-AF6EB5F2D6ED}">
      <dgm:prSet/>
      <dgm:spPr/>
      <dgm:t>
        <a:bodyPr/>
        <a:lstStyle/>
        <a:p>
          <a:endParaRPr lang="sl-SI" dirty="0"/>
        </a:p>
      </dgm:t>
    </dgm:pt>
    <dgm:pt modelId="{EAE68D85-3DB7-41D0-847E-0943BDA85035}" type="parTrans" cxnId="{A112879A-CDBE-4C9F-AF7F-56A650DBFD69}">
      <dgm:prSet/>
      <dgm:spPr/>
      <dgm:t>
        <a:bodyPr/>
        <a:lstStyle/>
        <a:p>
          <a:endParaRPr lang="sl-SI"/>
        </a:p>
      </dgm:t>
    </dgm:pt>
    <dgm:pt modelId="{44B86E3C-ED40-406E-8B8C-4C6C6C9B43C4}" type="sibTrans" cxnId="{A112879A-CDBE-4C9F-AF7F-56A650DBFD69}">
      <dgm:prSet/>
      <dgm:spPr/>
      <dgm:t>
        <a:bodyPr/>
        <a:lstStyle/>
        <a:p>
          <a:endParaRPr lang="sl-SI"/>
        </a:p>
      </dgm:t>
    </dgm:pt>
    <dgm:pt modelId="{48E61C01-FA3D-4377-8F8C-3212096A2DEB}" type="pres">
      <dgm:prSet presAssocID="{983FC2DD-E532-4115-B404-E2D8A8204210}" presName="diagram" presStyleCnt="0">
        <dgm:presLayoutVars>
          <dgm:dir/>
          <dgm:animLvl val="lvl"/>
          <dgm:resizeHandles val="exact"/>
        </dgm:presLayoutVars>
      </dgm:prSet>
      <dgm:spPr/>
    </dgm:pt>
    <dgm:pt modelId="{26A45C11-BA11-429E-90E7-3A83DDA26344}" type="pres">
      <dgm:prSet presAssocID="{2BD0F4A9-2B4E-4C07-99BD-AE0E896ED057}" presName="compNode" presStyleCnt="0"/>
      <dgm:spPr/>
    </dgm:pt>
    <dgm:pt modelId="{8A48D293-D8AB-45D8-A32A-FF77FD03C30A}" type="pres">
      <dgm:prSet presAssocID="{2BD0F4A9-2B4E-4C07-99BD-AE0E896ED057}" presName="childRect" presStyleLbl="bgAcc1" presStyleIdx="0" presStyleCnt="1" custScaleX="179721" custLinFactNeighborX="-20040" custLinFactNeighborY="-10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FA3B0CD-9D6D-42BD-AD27-68AC9747C42B}" type="pres">
      <dgm:prSet presAssocID="{2BD0F4A9-2B4E-4C07-99BD-AE0E896ED05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9BE77A9B-9F75-4E45-9E5C-383A64141C8D}" type="pres">
      <dgm:prSet presAssocID="{2BD0F4A9-2B4E-4C07-99BD-AE0E896ED057}" presName="parentRect" presStyleLbl="alignNode1" presStyleIdx="0" presStyleCnt="1" custScaleX="179714" custLinFactNeighborX="-19845"/>
      <dgm:spPr/>
      <dgm:t>
        <a:bodyPr/>
        <a:lstStyle/>
        <a:p>
          <a:endParaRPr lang="sl-SI"/>
        </a:p>
      </dgm:t>
    </dgm:pt>
    <dgm:pt modelId="{1C7A71EB-4FB3-446A-810D-6D8FB270A76E}" type="pres">
      <dgm:prSet presAssocID="{2BD0F4A9-2B4E-4C07-99BD-AE0E896ED057}" presName="adorn" presStyleLbl="fgAccFollowNode1" presStyleIdx="0" presStyleCnt="1" custLinFactNeighborX="7629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sl-SI"/>
        </a:p>
      </dgm:t>
    </dgm:pt>
  </dgm:ptLst>
  <dgm:cxnLst>
    <dgm:cxn modelId="{A112879A-CDBE-4C9F-AF7F-56A650DBFD69}" srcId="{50A27DD6-54EB-402E-ACAC-00A21ECCB91A}" destId="{0F80D96C-EA81-4C17-A1E7-AF6EB5F2D6ED}" srcOrd="0" destOrd="0" parTransId="{EAE68D85-3DB7-41D0-847E-0943BDA85035}" sibTransId="{44B86E3C-ED40-406E-8B8C-4C6C6C9B43C4}"/>
    <dgm:cxn modelId="{CF2A4BDC-C788-425A-98FD-34B815EBA13F}" type="presOf" srcId="{50A27DD6-54EB-402E-ACAC-00A21ECCB91A}" destId="{8A48D293-D8AB-45D8-A32A-FF77FD03C30A}" srcOrd="0" destOrd="1" presId="urn:microsoft.com/office/officeart/2005/8/layout/bList2#1"/>
    <dgm:cxn modelId="{0A7E67AA-CDD9-4A63-97D2-062641F1400D}" srcId="{2BD0F4A9-2B4E-4C07-99BD-AE0E896ED057}" destId="{8A96DBFA-5215-461C-9563-92111A673F93}" srcOrd="0" destOrd="0" parTransId="{E84030D3-3583-48E7-8513-C82C57BED4FB}" sibTransId="{7C471380-FD10-4442-9926-814F39DFD9F4}"/>
    <dgm:cxn modelId="{8E703315-946C-4F21-98AA-BF621FC550F0}" type="presOf" srcId="{8A96DBFA-5215-461C-9563-92111A673F93}" destId="{8A48D293-D8AB-45D8-A32A-FF77FD03C30A}" srcOrd="0" destOrd="0" presId="urn:microsoft.com/office/officeart/2005/8/layout/bList2#1"/>
    <dgm:cxn modelId="{73299472-DF0B-4AD1-AD9E-7A7980CAA0C0}" type="presOf" srcId="{2BD0F4A9-2B4E-4C07-99BD-AE0E896ED057}" destId="{FFA3B0CD-9D6D-42BD-AD27-68AC9747C42B}" srcOrd="0" destOrd="0" presId="urn:microsoft.com/office/officeart/2005/8/layout/bList2#1"/>
    <dgm:cxn modelId="{0770FED4-2940-4E74-8AB8-0D07F9A00BBA}" srcId="{2BD0F4A9-2B4E-4C07-99BD-AE0E896ED057}" destId="{50A27DD6-54EB-402E-ACAC-00A21ECCB91A}" srcOrd="1" destOrd="0" parTransId="{7232DA1A-9645-412A-8C4A-25D5AB6E4AA3}" sibTransId="{2DF63DE1-9B35-405E-A2F2-E4F466582B2C}"/>
    <dgm:cxn modelId="{037381E0-F29E-4214-88AA-2AFB1C1E0678}" type="presOf" srcId="{2BD0F4A9-2B4E-4C07-99BD-AE0E896ED057}" destId="{9BE77A9B-9F75-4E45-9E5C-383A64141C8D}" srcOrd="1" destOrd="0" presId="urn:microsoft.com/office/officeart/2005/8/layout/bList2#1"/>
    <dgm:cxn modelId="{5B1D46D2-E626-48D2-A19D-94030D3AD795}" type="presOf" srcId="{983FC2DD-E532-4115-B404-E2D8A8204210}" destId="{48E61C01-FA3D-4377-8F8C-3212096A2DEB}" srcOrd="0" destOrd="0" presId="urn:microsoft.com/office/officeart/2005/8/layout/bList2#1"/>
    <dgm:cxn modelId="{6E5B0900-B17B-472A-8BF3-DDB010BA324C}" srcId="{983FC2DD-E532-4115-B404-E2D8A8204210}" destId="{2BD0F4A9-2B4E-4C07-99BD-AE0E896ED057}" srcOrd="0" destOrd="0" parTransId="{872425D0-ED17-42B7-96DF-035662A38881}" sibTransId="{460EE9C3-2858-41D5-8761-64C980E820FB}"/>
    <dgm:cxn modelId="{3729BBAC-EE57-4393-A624-5D974192A91F}" type="presOf" srcId="{0F80D96C-EA81-4C17-A1E7-AF6EB5F2D6ED}" destId="{8A48D293-D8AB-45D8-A32A-FF77FD03C30A}" srcOrd="0" destOrd="2" presId="urn:microsoft.com/office/officeart/2005/8/layout/bList2#1"/>
    <dgm:cxn modelId="{750C7078-DDF6-4C6C-BCD5-45D6F9237560}" srcId="{2BD0F4A9-2B4E-4C07-99BD-AE0E896ED057}" destId="{71A19BB0-C4BA-4F5A-A689-F94F437336F1}" srcOrd="2" destOrd="0" parTransId="{1FC4CF21-F2E0-4FB0-9AF1-85950CBC20E6}" sibTransId="{DE34B21A-FEC6-4013-BCCA-4C6463F48282}"/>
    <dgm:cxn modelId="{70914165-0798-4B4D-B7C0-B2B65FA53075}" type="presOf" srcId="{71A19BB0-C4BA-4F5A-A689-F94F437336F1}" destId="{8A48D293-D8AB-45D8-A32A-FF77FD03C30A}" srcOrd="0" destOrd="3" presId="urn:microsoft.com/office/officeart/2005/8/layout/bList2#1"/>
    <dgm:cxn modelId="{C77A083B-2023-4DC8-A33D-C0A1BA3A26F5}" type="presParOf" srcId="{48E61C01-FA3D-4377-8F8C-3212096A2DEB}" destId="{26A45C11-BA11-429E-90E7-3A83DDA26344}" srcOrd="0" destOrd="0" presId="urn:microsoft.com/office/officeart/2005/8/layout/bList2#1"/>
    <dgm:cxn modelId="{DA6C698D-B693-41B2-B79A-2629F2483D8C}" type="presParOf" srcId="{26A45C11-BA11-429E-90E7-3A83DDA26344}" destId="{8A48D293-D8AB-45D8-A32A-FF77FD03C30A}" srcOrd="0" destOrd="0" presId="urn:microsoft.com/office/officeart/2005/8/layout/bList2#1"/>
    <dgm:cxn modelId="{15261021-9D6C-49A2-928E-DC2DAE945AA8}" type="presParOf" srcId="{26A45C11-BA11-429E-90E7-3A83DDA26344}" destId="{FFA3B0CD-9D6D-42BD-AD27-68AC9747C42B}" srcOrd="1" destOrd="0" presId="urn:microsoft.com/office/officeart/2005/8/layout/bList2#1"/>
    <dgm:cxn modelId="{BA7CB774-C6D8-4DE1-B66C-B1E68463A72A}" type="presParOf" srcId="{26A45C11-BA11-429E-90E7-3A83DDA26344}" destId="{9BE77A9B-9F75-4E45-9E5C-383A64141C8D}" srcOrd="2" destOrd="0" presId="urn:microsoft.com/office/officeart/2005/8/layout/bList2#1"/>
    <dgm:cxn modelId="{0D637E47-8C1E-4940-9EB9-2F8CF3CE5735}" type="presParOf" srcId="{26A45C11-BA11-429E-90E7-3A83DDA26344}" destId="{1C7A71EB-4FB3-446A-810D-6D8FB270A76E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3FC2DD-E532-4115-B404-E2D8A8204210}" type="doc">
      <dgm:prSet loTypeId="urn:microsoft.com/office/officeart/2005/8/layout/bList2#1" loCatId="list" qsTypeId="urn:microsoft.com/office/officeart/2005/8/quickstyle/3d1" qsCatId="3D" csTypeId="urn:microsoft.com/office/officeart/2005/8/colors/accent1_2" csCatId="accent1" phldr="1"/>
      <dgm:spPr/>
    </dgm:pt>
    <dgm:pt modelId="{2BD0F4A9-2B4E-4C07-99BD-AE0E896ED057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88900" indent="0"/>
          <a:r>
            <a:rPr lang="sl-SI" sz="1400" b="1" noProof="0" dirty="0" smtClean="0">
              <a:solidFill>
                <a:srgbClr val="003366"/>
              </a:solidFill>
              <a:latin typeface="Calibri" pitchFamily="34" charset="0"/>
            </a:rPr>
            <a:t>M1: </a:t>
          </a:r>
          <a:r>
            <a:rPr lang="en-US" sz="1400" b="1" noProof="0" dirty="0" smtClean="0">
              <a:solidFill>
                <a:srgbClr val="003366"/>
              </a:solidFill>
              <a:latin typeface="Calibri" pitchFamily="34" charset="0"/>
            </a:rPr>
            <a:t>Business Process Management</a:t>
          </a:r>
          <a:endParaRPr lang="en-US" sz="1400" b="1" noProof="0" dirty="0">
            <a:solidFill>
              <a:srgbClr val="003366"/>
            </a:solidFill>
            <a:latin typeface="Calibri" pitchFamily="34" charset="0"/>
          </a:endParaRPr>
        </a:p>
      </dgm:t>
    </dgm:pt>
    <dgm:pt modelId="{872425D0-ED17-42B7-96DF-035662A38881}" type="parTrans" cxnId="{6E5B0900-B17B-472A-8BF3-DDB010BA324C}">
      <dgm:prSet/>
      <dgm:spPr/>
      <dgm:t>
        <a:bodyPr/>
        <a:lstStyle/>
        <a:p>
          <a:endParaRPr lang="sl-SI"/>
        </a:p>
      </dgm:t>
    </dgm:pt>
    <dgm:pt modelId="{460EE9C3-2858-41D5-8761-64C980E820FB}" type="sibTrans" cxnId="{6E5B0900-B17B-472A-8BF3-DDB010BA324C}">
      <dgm:prSet/>
      <dgm:spPr/>
      <dgm:t>
        <a:bodyPr/>
        <a:lstStyle/>
        <a:p>
          <a:endParaRPr lang="sl-SI"/>
        </a:p>
      </dgm:t>
    </dgm:pt>
    <dgm:pt modelId="{8A96DBFA-5215-461C-9563-92111A673F93}">
      <dgm:prSet/>
      <dgm:spPr/>
      <dgm:t>
        <a:bodyPr/>
        <a:lstStyle/>
        <a:p>
          <a:endParaRPr lang="sl-SI" dirty="0"/>
        </a:p>
      </dgm:t>
    </dgm:pt>
    <dgm:pt modelId="{E84030D3-3583-48E7-8513-C82C57BED4FB}" type="parTrans" cxnId="{0A7E67AA-CDD9-4A63-97D2-062641F1400D}">
      <dgm:prSet/>
      <dgm:spPr/>
      <dgm:t>
        <a:bodyPr/>
        <a:lstStyle/>
        <a:p>
          <a:endParaRPr lang="sl-SI"/>
        </a:p>
      </dgm:t>
    </dgm:pt>
    <dgm:pt modelId="{7C471380-FD10-4442-9926-814F39DFD9F4}" type="sibTrans" cxnId="{0A7E67AA-CDD9-4A63-97D2-062641F1400D}">
      <dgm:prSet/>
      <dgm:spPr/>
      <dgm:t>
        <a:bodyPr/>
        <a:lstStyle/>
        <a:p>
          <a:endParaRPr lang="sl-SI"/>
        </a:p>
      </dgm:t>
    </dgm:pt>
    <dgm:pt modelId="{71A19BB0-C4BA-4F5A-A689-F94F437336F1}">
      <dgm:prSet/>
      <dgm:spPr/>
      <dgm:t>
        <a:bodyPr/>
        <a:lstStyle/>
        <a:p>
          <a:endParaRPr lang="sl-SI" dirty="0"/>
        </a:p>
      </dgm:t>
    </dgm:pt>
    <dgm:pt modelId="{1FC4CF21-F2E0-4FB0-9AF1-85950CBC20E6}" type="parTrans" cxnId="{750C7078-DDF6-4C6C-BCD5-45D6F9237560}">
      <dgm:prSet/>
      <dgm:spPr/>
      <dgm:t>
        <a:bodyPr/>
        <a:lstStyle/>
        <a:p>
          <a:endParaRPr lang="sl-SI"/>
        </a:p>
      </dgm:t>
    </dgm:pt>
    <dgm:pt modelId="{DE34B21A-FEC6-4013-BCCA-4C6463F48282}" type="sibTrans" cxnId="{750C7078-DDF6-4C6C-BCD5-45D6F9237560}">
      <dgm:prSet/>
      <dgm:spPr/>
      <dgm:t>
        <a:bodyPr/>
        <a:lstStyle/>
        <a:p>
          <a:endParaRPr lang="sl-SI"/>
        </a:p>
      </dgm:t>
    </dgm:pt>
    <dgm:pt modelId="{50A27DD6-54EB-402E-ACAC-00A21ECCB91A}">
      <dgm:prSet/>
      <dgm:spPr/>
      <dgm:t>
        <a:bodyPr/>
        <a:lstStyle/>
        <a:p>
          <a:endParaRPr lang="sl-SI" dirty="0"/>
        </a:p>
      </dgm:t>
    </dgm:pt>
    <dgm:pt modelId="{7232DA1A-9645-412A-8C4A-25D5AB6E4AA3}" type="parTrans" cxnId="{0770FED4-2940-4E74-8AB8-0D07F9A00BBA}">
      <dgm:prSet/>
      <dgm:spPr/>
      <dgm:t>
        <a:bodyPr/>
        <a:lstStyle/>
        <a:p>
          <a:endParaRPr lang="sl-SI"/>
        </a:p>
      </dgm:t>
    </dgm:pt>
    <dgm:pt modelId="{2DF63DE1-9B35-405E-A2F2-E4F466582B2C}" type="sibTrans" cxnId="{0770FED4-2940-4E74-8AB8-0D07F9A00BBA}">
      <dgm:prSet/>
      <dgm:spPr/>
      <dgm:t>
        <a:bodyPr/>
        <a:lstStyle/>
        <a:p>
          <a:endParaRPr lang="sl-SI"/>
        </a:p>
      </dgm:t>
    </dgm:pt>
    <dgm:pt modelId="{0F80D96C-EA81-4C17-A1E7-AF6EB5F2D6ED}">
      <dgm:prSet/>
      <dgm:spPr/>
      <dgm:t>
        <a:bodyPr/>
        <a:lstStyle/>
        <a:p>
          <a:endParaRPr lang="sl-SI" dirty="0"/>
        </a:p>
      </dgm:t>
    </dgm:pt>
    <dgm:pt modelId="{EAE68D85-3DB7-41D0-847E-0943BDA85035}" type="parTrans" cxnId="{A112879A-CDBE-4C9F-AF7F-56A650DBFD69}">
      <dgm:prSet/>
      <dgm:spPr/>
      <dgm:t>
        <a:bodyPr/>
        <a:lstStyle/>
        <a:p>
          <a:endParaRPr lang="sl-SI"/>
        </a:p>
      </dgm:t>
    </dgm:pt>
    <dgm:pt modelId="{44B86E3C-ED40-406E-8B8C-4C6C6C9B43C4}" type="sibTrans" cxnId="{A112879A-CDBE-4C9F-AF7F-56A650DBFD69}">
      <dgm:prSet/>
      <dgm:spPr/>
      <dgm:t>
        <a:bodyPr/>
        <a:lstStyle/>
        <a:p>
          <a:endParaRPr lang="sl-SI"/>
        </a:p>
      </dgm:t>
    </dgm:pt>
    <dgm:pt modelId="{48E61C01-FA3D-4377-8F8C-3212096A2DEB}" type="pres">
      <dgm:prSet presAssocID="{983FC2DD-E532-4115-B404-E2D8A8204210}" presName="diagram" presStyleCnt="0">
        <dgm:presLayoutVars>
          <dgm:dir/>
          <dgm:animLvl val="lvl"/>
          <dgm:resizeHandles val="exact"/>
        </dgm:presLayoutVars>
      </dgm:prSet>
      <dgm:spPr/>
    </dgm:pt>
    <dgm:pt modelId="{26A45C11-BA11-429E-90E7-3A83DDA26344}" type="pres">
      <dgm:prSet presAssocID="{2BD0F4A9-2B4E-4C07-99BD-AE0E896ED057}" presName="compNode" presStyleCnt="0"/>
      <dgm:spPr/>
    </dgm:pt>
    <dgm:pt modelId="{8A48D293-D8AB-45D8-A32A-FF77FD03C30A}" type="pres">
      <dgm:prSet presAssocID="{2BD0F4A9-2B4E-4C07-99BD-AE0E896ED057}" presName="childRect" presStyleLbl="bgAcc1" presStyleIdx="0" presStyleCnt="1" custScaleX="179721" custLinFactNeighborX="-20040" custLinFactNeighborY="-10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FA3B0CD-9D6D-42BD-AD27-68AC9747C42B}" type="pres">
      <dgm:prSet presAssocID="{2BD0F4A9-2B4E-4C07-99BD-AE0E896ED05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9BE77A9B-9F75-4E45-9E5C-383A64141C8D}" type="pres">
      <dgm:prSet presAssocID="{2BD0F4A9-2B4E-4C07-99BD-AE0E896ED057}" presName="parentRect" presStyleLbl="alignNode1" presStyleIdx="0" presStyleCnt="1" custScaleX="179714" custLinFactNeighborX="-19845"/>
      <dgm:spPr/>
      <dgm:t>
        <a:bodyPr/>
        <a:lstStyle/>
        <a:p>
          <a:endParaRPr lang="sl-SI"/>
        </a:p>
      </dgm:t>
    </dgm:pt>
    <dgm:pt modelId="{1C7A71EB-4FB3-446A-810D-6D8FB270A76E}" type="pres">
      <dgm:prSet presAssocID="{2BD0F4A9-2B4E-4C07-99BD-AE0E896ED057}" presName="adorn" presStyleLbl="fgAccFollowNode1" presStyleIdx="0" presStyleCnt="1" custLinFactNeighborX="7629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sl-SI"/>
        </a:p>
      </dgm:t>
    </dgm:pt>
  </dgm:ptLst>
  <dgm:cxnLst>
    <dgm:cxn modelId="{9D89F4A8-E45A-48C4-B18E-7B4ABF75237C}" type="presOf" srcId="{983FC2DD-E532-4115-B404-E2D8A8204210}" destId="{48E61C01-FA3D-4377-8F8C-3212096A2DEB}" srcOrd="0" destOrd="0" presId="urn:microsoft.com/office/officeart/2005/8/layout/bList2#1"/>
    <dgm:cxn modelId="{7942AB67-8E2E-4EF8-8B3F-101B19005746}" type="presOf" srcId="{0F80D96C-EA81-4C17-A1E7-AF6EB5F2D6ED}" destId="{8A48D293-D8AB-45D8-A32A-FF77FD03C30A}" srcOrd="0" destOrd="2" presId="urn:microsoft.com/office/officeart/2005/8/layout/bList2#1"/>
    <dgm:cxn modelId="{A66D3129-9931-4C16-8BFA-AE51DB9C881E}" type="presOf" srcId="{2BD0F4A9-2B4E-4C07-99BD-AE0E896ED057}" destId="{9BE77A9B-9F75-4E45-9E5C-383A64141C8D}" srcOrd="1" destOrd="0" presId="urn:microsoft.com/office/officeart/2005/8/layout/bList2#1"/>
    <dgm:cxn modelId="{A112879A-CDBE-4C9F-AF7F-56A650DBFD69}" srcId="{50A27DD6-54EB-402E-ACAC-00A21ECCB91A}" destId="{0F80D96C-EA81-4C17-A1E7-AF6EB5F2D6ED}" srcOrd="0" destOrd="0" parTransId="{EAE68D85-3DB7-41D0-847E-0943BDA85035}" sibTransId="{44B86E3C-ED40-406E-8B8C-4C6C6C9B43C4}"/>
    <dgm:cxn modelId="{0A7E67AA-CDD9-4A63-97D2-062641F1400D}" srcId="{2BD0F4A9-2B4E-4C07-99BD-AE0E896ED057}" destId="{8A96DBFA-5215-461C-9563-92111A673F93}" srcOrd="0" destOrd="0" parTransId="{E84030D3-3583-48E7-8513-C82C57BED4FB}" sibTransId="{7C471380-FD10-4442-9926-814F39DFD9F4}"/>
    <dgm:cxn modelId="{F1A4FF1E-81C3-4940-A5D1-962A0FAA718A}" type="presOf" srcId="{71A19BB0-C4BA-4F5A-A689-F94F437336F1}" destId="{8A48D293-D8AB-45D8-A32A-FF77FD03C30A}" srcOrd="0" destOrd="3" presId="urn:microsoft.com/office/officeart/2005/8/layout/bList2#1"/>
    <dgm:cxn modelId="{6C5EF406-985C-4C04-B832-027DB2ACF748}" type="presOf" srcId="{50A27DD6-54EB-402E-ACAC-00A21ECCB91A}" destId="{8A48D293-D8AB-45D8-A32A-FF77FD03C30A}" srcOrd="0" destOrd="1" presId="urn:microsoft.com/office/officeart/2005/8/layout/bList2#1"/>
    <dgm:cxn modelId="{B2391FEC-B184-44FF-87B5-6583B84234F1}" type="presOf" srcId="{2BD0F4A9-2B4E-4C07-99BD-AE0E896ED057}" destId="{FFA3B0CD-9D6D-42BD-AD27-68AC9747C42B}" srcOrd="0" destOrd="0" presId="urn:microsoft.com/office/officeart/2005/8/layout/bList2#1"/>
    <dgm:cxn modelId="{695AD067-E4AC-4836-B6FB-D679DC004662}" type="presOf" srcId="{8A96DBFA-5215-461C-9563-92111A673F93}" destId="{8A48D293-D8AB-45D8-A32A-FF77FD03C30A}" srcOrd="0" destOrd="0" presId="urn:microsoft.com/office/officeart/2005/8/layout/bList2#1"/>
    <dgm:cxn modelId="{6E5B0900-B17B-472A-8BF3-DDB010BA324C}" srcId="{983FC2DD-E532-4115-B404-E2D8A8204210}" destId="{2BD0F4A9-2B4E-4C07-99BD-AE0E896ED057}" srcOrd="0" destOrd="0" parTransId="{872425D0-ED17-42B7-96DF-035662A38881}" sibTransId="{460EE9C3-2858-41D5-8761-64C980E820FB}"/>
    <dgm:cxn modelId="{750C7078-DDF6-4C6C-BCD5-45D6F9237560}" srcId="{2BD0F4A9-2B4E-4C07-99BD-AE0E896ED057}" destId="{71A19BB0-C4BA-4F5A-A689-F94F437336F1}" srcOrd="2" destOrd="0" parTransId="{1FC4CF21-F2E0-4FB0-9AF1-85950CBC20E6}" sibTransId="{DE34B21A-FEC6-4013-BCCA-4C6463F48282}"/>
    <dgm:cxn modelId="{0770FED4-2940-4E74-8AB8-0D07F9A00BBA}" srcId="{2BD0F4A9-2B4E-4C07-99BD-AE0E896ED057}" destId="{50A27DD6-54EB-402E-ACAC-00A21ECCB91A}" srcOrd="1" destOrd="0" parTransId="{7232DA1A-9645-412A-8C4A-25D5AB6E4AA3}" sibTransId="{2DF63DE1-9B35-405E-A2F2-E4F466582B2C}"/>
    <dgm:cxn modelId="{FCA39D6F-1416-47AF-A5D4-A37BBB792CFB}" type="presParOf" srcId="{48E61C01-FA3D-4377-8F8C-3212096A2DEB}" destId="{26A45C11-BA11-429E-90E7-3A83DDA26344}" srcOrd="0" destOrd="0" presId="urn:microsoft.com/office/officeart/2005/8/layout/bList2#1"/>
    <dgm:cxn modelId="{C5319E71-4CEA-4DEC-A68C-3FBE8848CCDD}" type="presParOf" srcId="{26A45C11-BA11-429E-90E7-3A83DDA26344}" destId="{8A48D293-D8AB-45D8-A32A-FF77FD03C30A}" srcOrd="0" destOrd="0" presId="urn:microsoft.com/office/officeart/2005/8/layout/bList2#1"/>
    <dgm:cxn modelId="{B28DB47F-FCE8-45CA-B6DF-8467CF623D7B}" type="presParOf" srcId="{26A45C11-BA11-429E-90E7-3A83DDA26344}" destId="{FFA3B0CD-9D6D-42BD-AD27-68AC9747C42B}" srcOrd="1" destOrd="0" presId="urn:microsoft.com/office/officeart/2005/8/layout/bList2#1"/>
    <dgm:cxn modelId="{29192D50-AF8B-4FF5-A248-7D50EAF6B24A}" type="presParOf" srcId="{26A45C11-BA11-429E-90E7-3A83DDA26344}" destId="{9BE77A9B-9F75-4E45-9E5C-383A64141C8D}" srcOrd="2" destOrd="0" presId="urn:microsoft.com/office/officeart/2005/8/layout/bList2#1"/>
    <dgm:cxn modelId="{67BFFD20-06A1-4376-B1A0-A56E64ED9594}" type="presParOf" srcId="{26A45C11-BA11-429E-90E7-3A83DDA26344}" destId="{1C7A71EB-4FB3-446A-810D-6D8FB270A76E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BC2ACA-8C8B-4397-AD89-0C4193C74B72}" type="doc">
      <dgm:prSet loTypeId="urn:microsoft.com/office/officeart/2005/8/layout/vList4#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FF40E2C1-8B29-4DAB-8761-430985183E8D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sl-SI" sz="1400" dirty="0"/>
        </a:p>
      </dgm:t>
    </dgm:pt>
    <dgm:pt modelId="{BE59ECB9-A560-46F0-AFF0-F0C663991192}" type="parTrans" cxnId="{6848AAB6-3875-4154-9F2B-B53D689DC5B6}">
      <dgm:prSet/>
      <dgm:spPr/>
      <dgm:t>
        <a:bodyPr/>
        <a:lstStyle/>
        <a:p>
          <a:endParaRPr lang="sl-SI"/>
        </a:p>
      </dgm:t>
    </dgm:pt>
    <dgm:pt modelId="{2173CADE-78DB-4F1A-8B09-D96750E650AD}" type="sibTrans" cxnId="{6848AAB6-3875-4154-9F2B-B53D689DC5B6}">
      <dgm:prSet/>
      <dgm:spPr/>
      <dgm:t>
        <a:bodyPr/>
        <a:lstStyle/>
        <a:p>
          <a:endParaRPr lang="sl-SI"/>
        </a:p>
      </dgm:t>
    </dgm:pt>
    <dgm:pt modelId="{DB8F7F32-93AF-4C12-841E-3EFC24CA24B7}" type="pres">
      <dgm:prSet presAssocID="{25BC2ACA-8C8B-4397-AD89-0C4193C74B72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6F043D4C-D1BC-4375-8FDF-BDFEE1B7B7BB}" type="pres">
      <dgm:prSet presAssocID="{FF40E2C1-8B29-4DAB-8761-430985183E8D}" presName="comp" presStyleCnt="0"/>
      <dgm:spPr/>
    </dgm:pt>
    <dgm:pt modelId="{B58E089A-9EFD-418E-8725-923C903B7DE5}" type="pres">
      <dgm:prSet presAssocID="{FF40E2C1-8B29-4DAB-8761-430985183E8D}" presName="box" presStyleLbl="node1" presStyleIdx="0" presStyleCnt="1" custLinFactNeighborY="-6250"/>
      <dgm:spPr/>
      <dgm:t>
        <a:bodyPr/>
        <a:lstStyle/>
        <a:p>
          <a:endParaRPr lang="sl-SI"/>
        </a:p>
      </dgm:t>
    </dgm:pt>
    <dgm:pt modelId="{C7FCBCFD-8E1E-48CB-963C-8F6D47498240}" type="pres">
      <dgm:prSet presAssocID="{FF40E2C1-8B29-4DAB-8761-430985183E8D}" presName="img" presStyleLbl="fgImgPlace1" presStyleIdx="0" presStyleCnt="1" custFlipVert="1" custFlipHor="1" custScaleX="4189" custScaleY="10677" custLinFactNeighborX="-9381" custLinFactNeighborY="-2474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prstGeom prst="ellipse">
          <a:avLst/>
        </a:prstGeom>
        <a:noFill/>
        <a:ln>
          <a:noFill/>
        </a:ln>
      </dgm:spPr>
      <dgm:t>
        <a:bodyPr/>
        <a:lstStyle/>
        <a:p>
          <a:endParaRPr lang="sl-SI"/>
        </a:p>
      </dgm:t>
    </dgm:pt>
    <dgm:pt modelId="{1DD615B7-4E71-4247-8835-ED51AFB5ED03}" type="pres">
      <dgm:prSet presAssocID="{FF40E2C1-8B29-4DAB-8761-430985183E8D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349E138C-363A-4CC8-B966-E08055AF7BE1}" type="presOf" srcId="{FF40E2C1-8B29-4DAB-8761-430985183E8D}" destId="{1DD615B7-4E71-4247-8835-ED51AFB5ED03}" srcOrd="1" destOrd="0" presId="urn:microsoft.com/office/officeart/2005/8/layout/vList4#1"/>
    <dgm:cxn modelId="{6848AAB6-3875-4154-9F2B-B53D689DC5B6}" srcId="{25BC2ACA-8C8B-4397-AD89-0C4193C74B72}" destId="{FF40E2C1-8B29-4DAB-8761-430985183E8D}" srcOrd="0" destOrd="0" parTransId="{BE59ECB9-A560-46F0-AFF0-F0C663991192}" sibTransId="{2173CADE-78DB-4F1A-8B09-D96750E650AD}"/>
    <dgm:cxn modelId="{C0E446A2-0925-4EBD-8308-B0044F37195E}" type="presOf" srcId="{FF40E2C1-8B29-4DAB-8761-430985183E8D}" destId="{B58E089A-9EFD-418E-8725-923C903B7DE5}" srcOrd="0" destOrd="0" presId="urn:microsoft.com/office/officeart/2005/8/layout/vList4#1"/>
    <dgm:cxn modelId="{224EF671-E48A-445D-8DDD-7A337B74C90F}" type="presOf" srcId="{25BC2ACA-8C8B-4397-AD89-0C4193C74B72}" destId="{DB8F7F32-93AF-4C12-841E-3EFC24CA24B7}" srcOrd="0" destOrd="0" presId="urn:microsoft.com/office/officeart/2005/8/layout/vList4#1"/>
    <dgm:cxn modelId="{42B014E3-1956-44E7-A38D-302A5267865C}" type="presParOf" srcId="{DB8F7F32-93AF-4C12-841E-3EFC24CA24B7}" destId="{6F043D4C-D1BC-4375-8FDF-BDFEE1B7B7BB}" srcOrd="0" destOrd="0" presId="urn:microsoft.com/office/officeart/2005/8/layout/vList4#1"/>
    <dgm:cxn modelId="{310ABA37-F4EE-4574-9731-46EB9FF69689}" type="presParOf" srcId="{6F043D4C-D1BC-4375-8FDF-BDFEE1B7B7BB}" destId="{B58E089A-9EFD-418E-8725-923C903B7DE5}" srcOrd="0" destOrd="0" presId="urn:microsoft.com/office/officeart/2005/8/layout/vList4#1"/>
    <dgm:cxn modelId="{616D413C-2014-4748-BE44-918AE99CB74F}" type="presParOf" srcId="{6F043D4C-D1BC-4375-8FDF-BDFEE1B7B7BB}" destId="{C7FCBCFD-8E1E-48CB-963C-8F6D47498240}" srcOrd="1" destOrd="0" presId="urn:microsoft.com/office/officeart/2005/8/layout/vList4#1"/>
    <dgm:cxn modelId="{9E840F6E-DC22-465E-A9E2-BFC66A39C9C1}" type="presParOf" srcId="{6F043D4C-D1BC-4375-8FDF-BDFEE1B7B7BB}" destId="{1DD615B7-4E71-4247-8835-ED51AFB5ED03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BC2ACA-8C8B-4397-AD89-0C4193C74B72}" type="doc">
      <dgm:prSet loTypeId="urn:microsoft.com/office/officeart/2005/8/layout/vList4#2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FF40E2C1-8B29-4DAB-8761-430985183E8D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sl-SI" sz="1400" dirty="0"/>
        </a:p>
      </dgm:t>
    </dgm:pt>
    <dgm:pt modelId="{BE59ECB9-A560-46F0-AFF0-F0C663991192}" type="parTrans" cxnId="{6848AAB6-3875-4154-9F2B-B53D689DC5B6}">
      <dgm:prSet/>
      <dgm:spPr/>
      <dgm:t>
        <a:bodyPr/>
        <a:lstStyle/>
        <a:p>
          <a:endParaRPr lang="sl-SI"/>
        </a:p>
      </dgm:t>
    </dgm:pt>
    <dgm:pt modelId="{2173CADE-78DB-4F1A-8B09-D96750E650AD}" type="sibTrans" cxnId="{6848AAB6-3875-4154-9F2B-B53D689DC5B6}">
      <dgm:prSet/>
      <dgm:spPr/>
      <dgm:t>
        <a:bodyPr/>
        <a:lstStyle/>
        <a:p>
          <a:endParaRPr lang="sl-SI"/>
        </a:p>
      </dgm:t>
    </dgm:pt>
    <dgm:pt modelId="{DB8F7F32-93AF-4C12-841E-3EFC24CA24B7}" type="pres">
      <dgm:prSet presAssocID="{25BC2ACA-8C8B-4397-AD89-0C4193C74B72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6F043D4C-D1BC-4375-8FDF-BDFEE1B7B7BB}" type="pres">
      <dgm:prSet presAssocID="{FF40E2C1-8B29-4DAB-8761-430985183E8D}" presName="comp" presStyleCnt="0"/>
      <dgm:spPr/>
    </dgm:pt>
    <dgm:pt modelId="{B58E089A-9EFD-418E-8725-923C903B7DE5}" type="pres">
      <dgm:prSet presAssocID="{FF40E2C1-8B29-4DAB-8761-430985183E8D}" presName="box" presStyleLbl="node1" presStyleIdx="0" presStyleCnt="1" custLinFactNeighborY="-6250"/>
      <dgm:spPr/>
      <dgm:t>
        <a:bodyPr/>
        <a:lstStyle/>
        <a:p>
          <a:endParaRPr lang="sl-SI"/>
        </a:p>
      </dgm:t>
    </dgm:pt>
    <dgm:pt modelId="{C7FCBCFD-8E1E-48CB-963C-8F6D47498240}" type="pres">
      <dgm:prSet presAssocID="{FF40E2C1-8B29-4DAB-8761-430985183E8D}" presName="img" presStyleLbl="fgImgPlace1" presStyleIdx="0" presStyleCnt="1" custFlipVert="1" custFlipHor="1" custScaleX="12385" custScaleY="20573" custLinFactNeighborX="-9381" custLinFactNeighborY="-2474"/>
      <dgm:spPr>
        <a:prstGeom prst="ellipse">
          <a:avLst/>
        </a:prstGeom>
        <a:noFill/>
      </dgm:spPr>
      <dgm:t>
        <a:bodyPr/>
        <a:lstStyle/>
        <a:p>
          <a:endParaRPr lang="sl-SI"/>
        </a:p>
      </dgm:t>
    </dgm:pt>
    <dgm:pt modelId="{1DD615B7-4E71-4247-8835-ED51AFB5ED03}" type="pres">
      <dgm:prSet presAssocID="{FF40E2C1-8B29-4DAB-8761-430985183E8D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6848AAB6-3875-4154-9F2B-B53D689DC5B6}" srcId="{25BC2ACA-8C8B-4397-AD89-0C4193C74B72}" destId="{FF40E2C1-8B29-4DAB-8761-430985183E8D}" srcOrd="0" destOrd="0" parTransId="{BE59ECB9-A560-46F0-AFF0-F0C663991192}" sibTransId="{2173CADE-78DB-4F1A-8B09-D96750E650AD}"/>
    <dgm:cxn modelId="{F1363080-09B0-4166-BDD9-090095CDF64E}" type="presOf" srcId="{FF40E2C1-8B29-4DAB-8761-430985183E8D}" destId="{B58E089A-9EFD-418E-8725-923C903B7DE5}" srcOrd="0" destOrd="0" presId="urn:microsoft.com/office/officeart/2005/8/layout/vList4#2"/>
    <dgm:cxn modelId="{A9B6B0E6-F2EB-4D4F-8AFD-9F5BFB5C0660}" type="presOf" srcId="{FF40E2C1-8B29-4DAB-8761-430985183E8D}" destId="{1DD615B7-4E71-4247-8835-ED51AFB5ED03}" srcOrd="1" destOrd="0" presId="urn:microsoft.com/office/officeart/2005/8/layout/vList4#2"/>
    <dgm:cxn modelId="{EF47C6AF-2793-4464-9A2E-F47434F813B7}" type="presOf" srcId="{25BC2ACA-8C8B-4397-AD89-0C4193C74B72}" destId="{DB8F7F32-93AF-4C12-841E-3EFC24CA24B7}" srcOrd="0" destOrd="0" presId="urn:microsoft.com/office/officeart/2005/8/layout/vList4#2"/>
    <dgm:cxn modelId="{42E1EE46-44E3-466C-AA84-7172F8E3226C}" type="presParOf" srcId="{DB8F7F32-93AF-4C12-841E-3EFC24CA24B7}" destId="{6F043D4C-D1BC-4375-8FDF-BDFEE1B7B7BB}" srcOrd="0" destOrd="0" presId="urn:microsoft.com/office/officeart/2005/8/layout/vList4#2"/>
    <dgm:cxn modelId="{8E7F8721-FD31-4C16-AD9B-560375F5ED50}" type="presParOf" srcId="{6F043D4C-D1BC-4375-8FDF-BDFEE1B7B7BB}" destId="{B58E089A-9EFD-418E-8725-923C903B7DE5}" srcOrd="0" destOrd="0" presId="urn:microsoft.com/office/officeart/2005/8/layout/vList4#2"/>
    <dgm:cxn modelId="{013D5FAF-73BC-4B40-B441-FA2A9CCD1937}" type="presParOf" srcId="{6F043D4C-D1BC-4375-8FDF-BDFEE1B7B7BB}" destId="{C7FCBCFD-8E1E-48CB-963C-8F6D47498240}" srcOrd="1" destOrd="0" presId="urn:microsoft.com/office/officeart/2005/8/layout/vList4#2"/>
    <dgm:cxn modelId="{9BCE5C29-DA16-4401-B991-5929F6B8D66E}" type="presParOf" srcId="{6F043D4C-D1BC-4375-8FDF-BDFEE1B7B7BB}" destId="{1DD615B7-4E71-4247-8835-ED51AFB5ED03}" srcOrd="2" destOrd="0" presId="urn:microsoft.com/office/officeart/2005/8/layout/vList4#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5BC2ACA-8C8B-4397-AD89-0C4193C74B72}" type="doc">
      <dgm:prSet loTypeId="urn:microsoft.com/office/officeart/2005/8/layout/vList4#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FF40E2C1-8B29-4DAB-8761-430985183E8D}">
      <dgm:prSet phldrT="[Text]" custT="1"/>
      <dgm:spPr/>
      <dgm:t>
        <a:bodyPr/>
        <a:lstStyle/>
        <a:p>
          <a:endParaRPr lang="sl-SI" sz="1400" dirty="0"/>
        </a:p>
      </dgm:t>
    </dgm:pt>
    <dgm:pt modelId="{BE59ECB9-A560-46F0-AFF0-F0C663991192}" type="parTrans" cxnId="{6848AAB6-3875-4154-9F2B-B53D689DC5B6}">
      <dgm:prSet/>
      <dgm:spPr/>
      <dgm:t>
        <a:bodyPr/>
        <a:lstStyle/>
        <a:p>
          <a:endParaRPr lang="sl-SI"/>
        </a:p>
      </dgm:t>
    </dgm:pt>
    <dgm:pt modelId="{2173CADE-78DB-4F1A-8B09-D96750E650AD}" type="sibTrans" cxnId="{6848AAB6-3875-4154-9F2B-B53D689DC5B6}">
      <dgm:prSet/>
      <dgm:spPr/>
      <dgm:t>
        <a:bodyPr/>
        <a:lstStyle/>
        <a:p>
          <a:endParaRPr lang="sl-SI"/>
        </a:p>
      </dgm:t>
    </dgm:pt>
    <dgm:pt modelId="{DB8F7F32-93AF-4C12-841E-3EFC24CA24B7}" type="pres">
      <dgm:prSet presAssocID="{25BC2ACA-8C8B-4397-AD89-0C4193C74B72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6F043D4C-D1BC-4375-8FDF-BDFEE1B7B7BB}" type="pres">
      <dgm:prSet presAssocID="{FF40E2C1-8B29-4DAB-8761-430985183E8D}" presName="comp" presStyleCnt="0"/>
      <dgm:spPr/>
    </dgm:pt>
    <dgm:pt modelId="{B58E089A-9EFD-418E-8725-923C903B7DE5}" type="pres">
      <dgm:prSet presAssocID="{FF40E2C1-8B29-4DAB-8761-430985183E8D}" presName="box" presStyleLbl="node1" presStyleIdx="0" presStyleCnt="1" custLinFactX="60178" custLinFactY="100000" custLinFactNeighborX="100000" custLinFactNeighborY="125220"/>
      <dgm:spPr/>
      <dgm:t>
        <a:bodyPr/>
        <a:lstStyle/>
        <a:p>
          <a:endParaRPr lang="sl-SI"/>
        </a:p>
      </dgm:t>
    </dgm:pt>
    <dgm:pt modelId="{C7FCBCFD-8E1E-48CB-963C-8F6D47498240}" type="pres">
      <dgm:prSet presAssocID="{FF40E2C1-8B29-4DAB-8761-430985183E8D}" presName="img" presStyleLbl="fgImgPlace1" presStyleIdx="0" presStyleCnt="1" custScaleX="77779" custScaleY="88802" custLinFactNeighborX="-9381" custLinFactNeighborY="-2474"/>
      <dgm:spPr>
        <a:noFill/>
        <a:ln>
          <a:noFill/>
        </a:ln>
      </dgm:spPr>
    </dgm:pt>
    <dgm:pt modelId="{1DD615B7-4E71-4247-8835-ED51AFB5ED03}" type="pres">
      <dgm:prSet presAssocID="{FF40E2C1-8B29-4DAB-8761-430985183E8D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ED8C23CF-17B9-4CE0-BC7B-B2197C24132F}" type="presOf" srcId="{FF40E2C1-8B29-4DAB-8761-430985183E8D}" destId="{1DD615B7-4E71-4247-8835-ED51AFB5ED03}" srcOrd="1" destOrd="0" presId="urn:microsoft.com/office/officeart/2005/8/layout/vList4#3"/>
    <dgm:cxn modelId="{6848AAB6-3875-4154-9F2B-B53D689DC5B6}" srcId="{25BC2ACA-8C8B-4397-AD89-0C4193C74B72}" destId="{FF40E2C1-8B29-4DAB-8761-430985183E8D}" srcOrd="0" destOrd="0" parTransId="{BE59ECB9-A560-46F0-AFF0-F0C663991192}" sibTransId="{2173CADE-78DB-4F1A-8B09-D96750E650AD}"/>
    <dgm:cxn modelId="{C236EA98-D720-4C0C-97D7-AB70CE50BB7A}" type="presOf" srcId="{FF40E2C1-8B29-4DAB-8761-430985183E8D}" destId="{B58E089A-9EFD-418E-8725-923C903B7DE5}" srcOrd="0" destOrd="0" presId="urn:microsoft.com/office/officeart/2005/8/layout/vList4#3"/>
    <dgm:cxn modelId="{FE32F373-9234-4B53-8581-08F1A2E58AB3}" type="presOf" srcId="{25BC2ACA-8C8B-4397-AD89-0C4193C74B72}" destId="{DB8F7F32-93AF-4C12-841E-3EFC24CA24B7}" srcOrd="0" destOrd="0" presId="urn:microsoft.com/office/officeart/2005/8/layout/vList4#3"/>
    <dgm:cxn modelId="{C6040562-0269-4953-9F10-6A852F733889}" type="presParOf" srcId="{DB8F7F32-93AF-4C12-841E-3EFC24CA24B7}" destId="{6F043D4C-D1BC-4375-8FDF-BDFEE1B7B7BB}" srcOrd="0" destOrd="0" presId="urn:microsoft.com/office/officeart/2005/8/layout/vList4#3"/>
    <dgm:cxn modelId="{371B9F43-4279-4C02-8480-9E284054D5DA}" type="presParOf" srcId="{6F043D4C-D1BC-4375-8FDF-BDFEE1B7B7BB}" destId="{B58E089A-9EFD-418E-8725-923C903B7DE5}" srcOrd="0" destOrd="0" presId="urn:microsoft.com/office/officeart/2005/8/layout/vList4#3"/>
    <dgm:cxn modelId="{C82BC282-FD79-462B-ADD1-35D919BAA747}" type="presParOf" srcId="{6F043D4C-D1BC-4375-8FDF-BDFEE1B7B7BB}" destId="{C7FCBCFD-8E1E-48CB-963C-8F6D47498240}" srcOrd="1" destOrd="0" presId="urn:microsoft.com/office/officeart/2005/8/layout/vList4#3"/>
    <dgm:cxn modelId="{6702DC9B-D316-4950-9FF9-72E2B8886A28}" type="presParOf" srcId="{6F043D4C-D1BC-4375-8FDF-BDFEE1B7B7BB}" destId="{1DD615B7-4E71-4247-8835-ED51AFB5ED03}" srcOrd="2" destOrd="0" presId="urn:microsoft.com/office/officeart/2005/8/layout/vList4#3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83FC2DD-E532-4115-B404-E2D8A8204210}" type="doc">
      <dgm:prSet loTypeId="urn:microsoft.com/office/officeart/2005/8/layout/bList2#1" loCatId="list" qsTypeId="urn:microsoft.com/office/officeart/2005/8/quickstyle/3d1" qsCatId="3D" csTypeId="urn:microsoft.com/office/officeart/2005/8/colors/accent1_2" csCatId="accent1" phldr="1"/>
      <dgm:spPr/>
    </dgm:pt>
    <dgm:pt modelId="{2BD0F4A9-2B4E-4C07-99BD-AE0E896ED057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marL="88900" indent="0"/>
          <a:r>
            <a:rPr lang="sl-SI" sz="1400" b="1" noProof="0" dirty="0" smtClean="0">
              <a:solidFill>
                <a:srgbClr val="003366"/>
              </a:solidFill>
              <a:latin typeface="Calibri" pitchFamily="34" charset="0"/>
            </a:rPr>
            <a:t>M2: </a:t>
          </a:r>
          <a:r>
            <a:rPr lang="en-US" sz="1400" b="1" noProof="0" dirty="0" smtClean="0">
              <a:solidFill>
                <a:srgbClr val="003366"/>
              </a:solidFill>
              <a:latin typeface="Calibri" pitchFamily="34" charset="0"/>
            </a:rPr>
            <a:t>Intelligent Information Solutions</a:t>
          </a:r>
          <a:endParaRPr lang="en-US" sz="1400" b="1" noProof="0" dirty="0">
            <a:solidFill>
              <a:srgbClr val="003366"/>
            </a:solidFill>
            <a:latin typeface="Calibri" pitchFamily="34" charset="0"/>
          </a:endParaRPr>
        </a:p>
      </dgm:t>
    </dgm:pt>
    <dgm:pt modelId="{872425D0-ED17-42B7-96DF-035662A38881}" type="parTrans" cxnId="{6E5B0900-B17B-472A-8BF3-DDB010BA324C}">
      <dgm:prSet/>
      <dgm:spPr/>
      <dgm:t>
        <a:bodyPr/>
        <a:lstStyle/>
        <a:p>
          <a:endParaRPr lang="sl-SI"/>
        </a:p>
      </dgm:t>
    </dgm:pt>
    <dgm:pt modelId="{460EE9C3-2858-41D5-8761-64C980E820FB}" type="sibTrans" cxnId="{6E5B0900-B17B-472A-8BF3-DDB010BA324C}">
      <dgm:prSet/>
      <dgm:spPr/>
      <dgm:t>
        <a:bodyPr/>
        <a:lstStyle/>
        <a:p>
          <a:endParaRPr lang="sl-SI"/>
        </a:p>
      </dgm:t>
    </dgm:pt>
    <dgm:pt modelId="{8A96DBFA-5215-461C-9563-92111A673F93}">
      <dgm:prSet/>
      <dgm:spPr/>
      <dgm:t>
        <a:bodyPr/>
        <a:lstStyle/>
        <a:p>
          <a:endParaRPr lang="sl-SI" dirty="0"/>
        </a:p>
      </dgm:t>
    </dgm:pt>
    <dgm:pt modelId="{E84030D3-3583-48E7-8513-C82C57BED4FB}" type="parTrans" cxnId="{0A7E67AA-CDD9-4A63-97D2-062641F1400D}">
      <dgm:prSet/>
      <dgm:spPr/>
      <dgm:t>
        <a:bodyPr/>
        <a:lstStyle/>
        <a:p>
          <a:endParaRPr lang="sl-SI"/>
        </a:p>
      </dgm:t>
    </dgm:pt>
    <dgm:pt modelId="{7C471380-FD10-4442-9926-814F39DFD9F4}" type="sibTrans" cxnId="{0A7E67AA-CDD9-4A63-97D2-062641F1400D}">
      <dgm:prSet/>
      <dgm:spPr/>
      <dgm:t>
        <a:bodyPr/>
        <a:lstStyle/>
        <a:p>
          <a:endParaRPr lang="sl-SI"/>
        </a:p>
      </dgm:t>
    </dgm:pt>
    <dgm:pt modelId="{71A19BB0-C4BA-4F5A-A689-F94F437336F1}">
      <dgm:prSet/>
      <dgm:spPr/>
      <dgm:t>
        <a:bodyPr/>
        <a:lstStyle/>
        <a:p>
          <a:endParaRPr lang="sl-SI" dirty="0"/>
        </a:p>
      </dgm:t>
    </dgm:pt>
    <dgm:pt modelId="{1FC4CF21-F2E0-4FB0-9AF1-85950CBC20E6}" type="parTrans" cxnId="{750C7078-DDF6-4C6C-BCD5-45D6F9237560}">
      <dgm:prSet/>
      <dgm:spPr/>
      <dgm:t>
        <a:bodyPr/>
        <a:lstStyle/>
        <a:p>
          <a:endParaRPr lang="sl-SI"/>
        </a:p>
      </dgm:t>
    </dgm:pt>
    <dgm:pt modelId="{DE34B21A-FEC6-4013-BCCA-4C6463F48282}" type="sibTrans" cxnId="{750C7078-DDF6-4C6C-BCD5-45D6F9237560}">
      <dgm:prSet/>
      <dgm:spPr/>
      <dgm:t>
        <a:bodyPr/>
        <a:lstStyle/>
        <a:p>
          <a:endParaRPr lang="sl-SI"/>
        </a:p>
      </dgm:t>
    </dgm:pt>
    <dgm:pt modelId="{50A27DD6-54EB-402E-ACAC-00A21ECCB91A}">
      <dgm:prSet/>
      <dgm:spPr/>
      <dgm:t>
        <a:bodyPr/>
        <a:lstStyle/>
        <a:p>
          <a:endParaRPr lang="sl-SI" dirty="0"/>
        </a:p>
      </dgm:t>
    </dgm:pt>
    <dgm:pt modelId="{7232DA1A-9645-412A-8C4A-25D5AB6E4AA3}" type="parTrans" cxnId="{0770FED4-2940-4E74-8AB8-0D07F9A00BBA}">
      <dgm:prSet/>
      <dgm:spPr/>
      <dgm:t>
        <a:bodyPr/>
        <a:lstStyle/>
        <a:p>
          <a:endParaRPr lang="sl-SI"/>
        </a:p>
      </dgm:t>
    </dgm:pt>
    <dgm:pt modelId="{2DF63DE1-9B35-405E-A2F2-E4F466582B2C}" type="sibTrans" cxnId="{0770FED4-2940-4E74-8AB8-0D07F9A00BBA}">
      <dgm:prSet/>
      <dgm:spPr/>
      <dgm:t>
        <a:bodyPr/>
        <a:lstStyle/>
        <a:p>
          <a:endParaRPr lang="sl-SI"/>
        </a:p>
      </dgm:t>
    </dgm:pt>
    <dgm:pt modelId="{0F80D96C-EA81-4C17-A1E7-AF6EB5F2D6ED}">
      <dgm:prSet/>
      <dgm:spPr/>
      <dgm:t>
        <a:bodyPr/>
        <a:lstStyle/>
        <a:p>
          <a:endParaRPr lang="sl-SI" dirty="0"/>
        </a:p>
      </dgm:t>
    </dgm:pt>
    <dgm:pt modelId="{EAE68D85-3DB7-41D0-847E-0943BDA85035}" type="parTrans" cxnId="{A112879A-CDBE-4C9F-AF7F-56A650DBFD69}">
      <dgm:prSet/>
      <dgm:spPr/>
      <dgm:t>
        <a:bodyPr/>
        <a:lstStyle/>
        <a:p>
          <a:endParaRPr lang="sl-SI"/>
        </a:p>
      </dgm:t>
    </dgm:pt>
    <dgm:pt modelId="{44B86E3C-ED40-406E-8B8C-4C6C6C9B43C4}" type="sibTrans" cxnId="{A112879A-CDBE-4C9F-AF7F-56A650DBFD69}">
      <dgm:prSet/>
      <dgm:spPr/>
      <dgm:t>
        <a:bodyPr/>
        <a:lstStyle/>
        <a:p>
          <a:endParaRPr lang="sl-SI"/>
        </a:p>
      </dgm:t>
    </dgm:pt>
    <dgm:pt modelId="{48E61C01-FA3D-4377-8F8C-3212096A2DEB}" type="pres">
      <dgm:prSet presAssocID="{983FC2DD-E532-4115-B404-E2D8A8204210}" presName="diagram" presStyleCnt="0">
        <dgm:presLayoutVars>
          <dgm:dir/>
          <dgm:animLvl val="lvl"/>
          <dgm:resizeHandles val="exact"/>
        </dgm:presLayoutVars>
      </dgm:prSet>
      <dgm:spPr/>
    </dgm:pt>
    <dgm:pt modelId="{26A45C11-BA11-429E-90E7-3A83DDA26344}" type="pres">
      <dgm:prSet presAssocID="{2BD0F4A9-2B4E-4C07-99BD-AE0E896ED057}" presName="compNode" presStyleCnt="0"/>
      <dgm:spPr/>
    </dgm:pt>
    <dgm:pt modelId="{8A48D293-D8AB-45D8-A32A-FF77FD03C30A}" type="pres">
      <dgm:prSet presAssocID="{2BD0F4A9-2B4E-4C07-99BD-AE0E896ED057}" presName="childRect" presStyleLbl="bgAcc1" presStyleIdx="0" presStyleCnt="1" custScaleX="179721" custLinFactNeighborX="-20040" custLinFactNeighborY="-10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FA3B0CD-9D6D-42BD-AD27-68AC9747C42B}" type="pres">
      <dgm:prSet presAssocID="{2BD0F4A9-2B4E-4C07-99BD-AE0E896ED05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9BE77A9B-9F75-4E45-9E5C-383A64141C8D}" type="pres">
      <dgm:prSet presAssocID="{2BD0F4A9-2B4E-4C07-99BD-AE0E896ED057}" presName="parentRect" presStyleLbl="alignNode1" presStyleIdx="0" presStyleCnt="1" custScaleX="179714" custLinFactNeighborX="-19845"/>
      <dgm:spPr/>
      <dgm:t>
        <a:bodyPr/>
        <a:lstStyle/>
        <a:p>
          <a:endParaRPr lang="sl-SI"/>
        </a:p>
      </dgm:t>
    </dgm:pt>
    <dgm:pt modelId="{1C7A71EB-4FB3-446A-810D-6D8FB270A76E}" type="pres">
      <dgm:prSet presAssocID="{2BD0F4A9-2B4E-4C07-99BD-AE0E896ED057}" presName="adorn" presStyleLbl="fgAccFollowNode1" presStyleIdx="0" presStyleCnt="1" custLinFactNeighborX="7629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sl-SI"/>
        </a:p>
      </dgm:t>
    </dgm:pt>
  </dgm:ptLst>
  <dgm:cxnLst>
    <dgm:cxn modelId="{A112879A-CDBE-4C9F-AF7F-56A650DBFD69}" srcId="{50A27DD6-54EB-402E-ACAC-00A21ECCB91A}" destId="{0F80D96C-EA81-4C17-A1E7-AF6EB5F2D6ED}" srcOrd="0" destOrd="0" parTransId="{EAE68D85-3DB7-41D0-847E-0943BDA85035}" sibTransId="{44B86E3C-ED40-406E-8B8C-4C6C6C9B43C4}"/>
    <dgm:cxn modelId="{0A7E67AA-CDD9-4A63-97D2-062641F1400D}" srcId="{2BD0F4A9-2B4E-4C07-99BD-AE0E896ED057}" destId="{8A96DBFA-5215-461C-9563-92111A673F93}" srcOrd="0" destOrd="0" parTransId="{E84030D3-3583-48E7-8513-C82C57BED4FB}" sibTransId="{7C471380-FD10-4442-9926-814F39DFD9F4}"/>
    <dgm:cxn modelId="{3412415E-654A-4111-9989-792A39E19751}" type="presOf" srcId="{50A27DD6-54EB-402E-ACAC-00A21ECCB91A}" destId="{8A48D293-D8AB-45D8-A32A-FF77FD03C30A}" srcOrd="0" destOrd="1" presId="urn:microsoft.com/office/officeart/2005/8/layout/bList2#1"/>
    <dgm:cxn modelId="{59A0C0F8-658E-4913-AC5F-862B8CE5C062}" type="presOf" srcId="{0F80D96C-EA81-4C17-A1E7-AF6EB5F2D6ED}" destId="{8A48D293-D8AB-45D8-A32A-FF77FD03C30A}" srcOrd="0" destOrd="2" presId="urn:microsoft.com/office/officeart/2005/8/layout/bList2#1"/>
    <dgm:cxn modelId="{2D004FE2-B4DF-46C0-A135-952AC2B3A280}" type="presOf" srcId="{8A96DBFA-5215-461C-9563-92111A673F93}" destId="{8A48D293-D8AB-45D8-A32A-FF77FD03C30A}" srcOrd="0" destOrd="0" presId="urn:microsoft.com/office/officeart/2005/8/layout/bList2#1"/>
    <dgm:cxn modelId="{0770FED4-2940-4E74-8AB8-0D07F9A00BBA}" srcId="{2BD0F4A9-2B4E-4C07-99BD-AE0E896ED057}" destId="{50A27DD6-54EB-402E-ACAC-00A21ECCB91A}" srcOrd="1" destOrd="0" parTransId="{7232DA1A-9645-412A-8C4A-25D5AB6E4AA3}" sibTransId="{2DF63DE1-9B35-405E-A2F2-E4F466582B2C}"/>
    <dgm:cxn modelId="{16806F46-2897-42F1-A04E-6EE078ADA42D}" type="presOf" srcId="{983FC2DD-E532-4115-B404-E2D8A8204210}" destId="{48E61C01-FA3D-4377-8F8C-3212096A2DEB}" srcOrd="0" destOrd="0" presId="urn:microsoft.com/office/officeart/2005/8/layout/bList2#1"/>
    <dgm:cxn modelId="{92D9F9AB-DAA8-4EB7-A5CA-F5823E1E315F}" type="presOf" srcId="{71A19BB0-C4BA-4F5A-A689-F94F437336F1}" destId="{8A48D293-D8AB-45D8-A32A-FF77FD03C30A}" srcOrd="0" destOrd="3" presId="urn:microsoft.com/office/officeart/2005/8/layout/bList2#1"/>
    <dgm:cxn modelId="{6E5B0900-B17B-472A-8BF3-DDB010BA324C}" srcId="{983FC2DD-E532-4115-B404-E2D8A8204210}" destId="{2BD0F4A9-2B4E-4C07-99BD-AE0E896ED057}" srcOrd="0" destOrd="0" parTransId="{872425D0-ED17-42B7-96DF-035662A38881}" sibTransId="{460EE9C3-2858-41D5-8761-64C980E820FB}"/>
    <dgm:cxn modelId="{A56F02E5-7471-42AD-9194-8E16BF9D9623}" type="presOf" srcId="{2BD0F4A9-2B4E-4C07-99BD-AE0E896ED057}" destId="{FFA3B0CD-9D6D-42BD-AD27-68AC9747C42B}" srcOrd="0" destOrd="0" presId="urn:microsoft.com/office/officeart/2005/8/layout/bList2#1"/>
    <dgm:cxn modelId="{99706D83-7FA1-4AF0-BE6C-8170F9867ADB}" type="presOf" srcId="{2BD0F4A9-2B4E-4C07-99BD-AE0E896ED057}" destId="{9BE77A9B-9F75-4E45-9E5C-383A64141C8D}" srcOrd="1" destOrd="0" presId="urn:microsoft.com/office/officeart/2005/8/layout/bList2#1"/>
    <dgm:cxn modelId="{750C7078-DDF6-4C6C-BCD5-45D6F9237560}" srcId="{2BD0F4A9-2B4E-4C07-99BD-AE0E896ED057}" destId="{71A19BB0-C4BA-4F5A-A689-F94F437336F1}" srcOrd="2" destOrd="0" parTransId="{1FC4CF21-F2E0-4FB0-9AF1-85950CBC20E6}" sibTransId="{DE34B21A-FEC6-4013-BCCA-4C6463F48282}"/>
    <dgm:cxn modelId="{200A5BF9-EDF6-4B1C-98A7-83168F986738}" type="presParOf" srcId="{48E61C01-FA3D-4377-8F8C-3212096A2DEB}" destId="{26A45C11-BA11-429E-90E7-3A83DDA26344}" srcOrd="0" destOrd="0" presId="urn:microsoft.com/office/officeart/2005/8/layout/bList2#1"/>
    <dgm:cxn modelId="{6802DE31-08BD-4D0E-AF81-13C0B402C1FD}" type="presParOf" srcId="{26A45C11-BA11-429E-90E7-3A83DDA26344}" destId="{8A48D293-D8AB-45D8-A32A-FF77FD03C30A}" srcOrd="0" destOrd="0" presId="urn:microsoft.com/office/officeart/2005/8/layout/bList2#1"/>
    <dgm:cxn modelId="{B4B5C266-71D4-4F8F-AF35-0B2312884863}" type="presParOf" srcId="{26A45C11-BA11-429E-90E7-3A83DDA26344}" destId="{FFA3B0CD-9D6D-42BD-AD27-68AC9747C42B}" srcOrd="1" destOrd="0" presId="urn:microsoft.com/office/officeart/2005/8/layout/bList2#1"/>
    <dgm:cxn modelId="{99A4F88E-F371-4AA2-98B7-350FBB7AF4FC}" type="presParOf" srcId="{26A45C11-BA11-429E-90E7-3A83DDA26344}" destId="{9BE77A9B-9F75-4E45-9E5C-383A64141C8D}" srcOrd="2" destOrd="0" presId="urn:microsoft.com/office/officeart/2005/8/layout/bList2#1"/>
    <dgm:cxn modelId="{125BF78D-C2CF-4AE1-9514-249103344DD3}" type="presParOf" srcId="{26A45C11-BA11-429E-90E7-3A83DDA26344}" destId="{1C7A71EB-4FB3-446A-810D-6D8FB270A76E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83FC2DD-E532-4115-B404-E2D8A8204210}" type="doc">
      <dgm:prSet loTypeId="urn:microsoft.com/office/officeart/2005/8/layout/bList2#1" loCatId="list" qsTypeId="urn:microsoft.com/office/officeart/2005/8/quickstyle/3d1" qsCatId="3D" csTypeId="urn:microsoft.com/office/officeart/2005/8/colors/accent1_2" csCatId="accent1" phldr="1"/>
      <dgm:spPr/>
    </dgm:pt>
    <dgm:pt modelId="{2BD0F4A9-2B4E-4C07-99BD-AE0E896ED057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l-SI" sz="1400" b="1" noProof="0" dirty="0" smtClean="0">
              <a:solidFill>
                <a:srgbClr val="003366"/>
              </a:solidFill>
              <a:latin typeface="Calibri" pitchFamily="34" charset="0"/>
            </a:rPr>
            <a:t>M6: </a:t>
          </a:r>
          <a:r>
            <a:rPr lang="en-US" sz="1400" b="1" noProof="0" dirty="0" smtClean="0">
              <a:solidFill>
                <a:srgbClr val="003366"/>
              </a:solidFill>
              <a:latin typeface="Calibri" pitchFamily="34" charset="0"/>
            </a:rPr>
            <a:t>Communicating and Collaboration</a:t>
          </a:r>
        </a:p>
      </dgm:t>
    </dgm:pt>
    <dgm:pt modelId="{872425D0-ED17-42B7-96DF-035662A38881}" type="parTrans" cxnId="{6E5B0900-B17B-472A-8BF3-DDB010BA324C}">
      <dgm:prSet/>
      <dgm:spPr/>
      <dgm:t>
        <a:bodyPr/>
        <a:lstStyle/>
        <a:p>
          <a:endParaRPr lang="sl-SI"/>
        </a:p>
      </dgm:t>
    </dgm:pt>
    <dgm:pt modelId="{460EE9C3-2858-41D5-8761-64C980E820FB}" type="sibTrans" cxnId="{6E5B0900-B17B-472A-8BF3-DDB010BA324C}">
      <dgm:prSet/>
      <dgm:spPr/>
      <dgm:t>
        <a:bodyPr/>
        <a:lstStyle/>
        <a:p>
          <a:endParaRPr lang="sl-SI"/>
        </a:p>
      </dgm:t>
    </dgm:pt>
    <dgm:pt modelId="{8A96DBFA-5215-461C-9563-92111A673F93}">
      <dgm:prSet/>
      <dgm:spPr/>
      <dgm:t>
        <a:bodyPr/>
        <a:lstStyle/>
        <a:p>
          <a:endParaRPr lang="sl-SI" dirty="0"/>
        </a:p>
      </dgm:t>
    </dgm:pt>
    <dgm:pt modelId="{E84030D3-3583-48E7-8513-C82C57BED4FB}" type="parTrans" cxnId="{0A7E67AA-CDD9-4A63-97D2-062641F1400D}">
      <dgm:prSet/>
      <dgm:spPr/>
      <dgm:t>
        <a:bodyPr/>
        <a:lstStyle/>
        <a:p>
          <a:endParaRPr lang="sl-SI"/>
        </a:p>
      </dgm:t>
    </dgm:pt>
    <dgm:pt modelId="{7C471380-FD10-4442-9926-814F39DFD9F4}" type="sibTrans" cxnId="{0A7E67AA-CDD9-4A63-97D2-062641F1400D}">
      <dgm:prSet/>
      <dgm:spPr/>
      <dgm:t>
        <a:bodyPr/>
        <a:lstStyle/>
        <a:p>
          <a:endParaRPr lang="sl-SI"/>
        </a:p>
      </dgm:t>
    </dgm:pt>
    <dgm:pt modelId="{71A19BB0-C4BA-4F5A-A689-F94F437336F1}">
      <dgm:prSet/>
      <dgm:spPr/>
      <dgm:t>
        <a:bodyPr/>
        <a:lstStyle/>
        <a:p>
          <a:endParaRPr lang="sl-SI" dirty="0"/>
        </a:p>
      </dgm:t>
    </dgm:pt>
    <dgm:pt modelId="{1FC4CF21-F2E0-4FB0-9AF1-85950CBC20E6}" type="parTrans" cxnId="{750C7078-DDF6-4C6C-BCD5-45D6F9237560}">
      <dgm:prSet/>
      <dgm:spPr/>
      <dgm:t>
        <a:bodyPr/>
        <a:lstStyle/>
        <a:p>
          <a:endParaRPr lang="sl-SI"/>
        </a:p>
      </dgm:t>
    </dgm:pt>
    <dgm:pt modelId="{DE34B21A-FEC6-4013-BCCA-4C6463F48282}" type="sibTrans" cxnId="{750C7078-DDF6-4C6C-BCD5-45D6F9237560}">
      <dgm:prSet/>
      <dgm:spPr/>
      <dgm:t>
        <a:bodyPr/>
        <a:lstStyle/>
        <a:p>
          <a:endParaRPr lang="sl-SI"/>
        </a:p>
      </dgm:t>
    </dgm:pt>
    <dgm:pt modelId="{50A27DD6-54EB-402E-ACAC-00A21ECCB91A}">
      <dgm:prSet/>
      <dgm:spPr/>
      <dgm:t>
        <a:bodyPr/>
        <a:lstStyle/>
        <a:p>
          <a:endParaRPr lang="sl-SI" dirty="0"/>
        </a:p>
      </dgm:t>
    </dgm:pt>
    <dgm:pt modelId="{7232DA1A-9645-412A-8C4A-25D5AB6E4AA3}" type="parTrans" cxnId="{0770FED4-2940-4E74-8AB8-0D07F9A00BBA}">
      <dgm:prSet/>
      <dgm:spPr/>
      <dgm:t>
        <a:bodyPr/>
        <a:lstStyle/>
        <a:p>
          <a:endParaRPr lang="sl-SI"/>
        </a:p>
      </dgm:t>
    </dgm:pt>
    <dgm:pt modelId="{2DF63DE1-9B35-405E-A2F2-E4F466582B2C}" type="sibTrans" cxnId="{0770FED4-2940-4E74-8AB8-0D07F9A00BBA}">
      <dgm:prSet/>
      <dgm:spPr/>
      <dgm:t>
        <a:bodyPr/>
        <a:lstStyle/>
        <a:p>
          <a:endParaRPr lang="sl-SI"/>
        </a:p>
      </dgm:t>
    </dgm:pt>
    <dgm:pt modelId="{0F80D96C-EA81-4C17-A1E7-AF6EB5F2D6ED}">
      <dgm:prSet/>
      <dgm:spPr/>
      <dgm:t>
        <a:bodyPr/>
        <a:lstStyle/>
        <a:p>
          <a:endParaRPr lang="sl-SI" dirty="0"/>
        </a:p>
      </dgm:t>
    </dgm:pt>
    <dgm:pt modelId="{EAE68D85-3DB7-41D0-847E-0943BDA85035}" type="parTrans" cxnId="{A112879A-CDBE-4C9F-AF7F-56A650DBFD69}">
      <dgm:prSet/>
      <dgm:spPr/>
      <dgm:t>
        <a:bodyPr/>
        <a:lstStyle/>
        <a:p>
          <a:endParaRPr lang="sl-SI"/>
        </a:p>
      </dgm:t>
    </dgm:pt>
    <dgm:pt modelId="{44B86E3C-ED40-406E-8B8C-4C6C6C9B43C4}" type="sibTrans" cxnId="{A112879A-CDBE-4C9F-AF7F-56A650DBFD69}">
      <dgm:prSet/>
      <dgm:spPr/>
      <dgm:t>
        <a:bodyPr/>
        <a:lstStyle/>
        <a:p>
          <a:endParaRPr lang="sl-SI"/>
        </a:p>
      </dgm:t>
    </dgm:pt>
    <dgm:pt modelId="{48E61C01-FA3D-4377-8F8C-3212096A2DEB}" type="pres">
      <dgm:prSet presAssocID="{983FC2DD-E532-4115-B404-E2D8A8204210}" presName="diagram" presStyleCnt="0">
        <dgm:presLayoutVars>
          <dgm:dir/>
          <dgm:animLvl val="lvl"/>
          <dgm:resizeHandles val="exact"/>
        </dgm:presLayoutVars>
      </dgm:prSet>
      <dgm:spPr/>
    </dgm:pt>
    <dgm:pt modelId="{26A45C11-BA11-429E-90E7-3A83DDA26344}" type="pres">
      <dgm:prSet presAssocID="{2BD0F4A9-2B4E-4C07-99BD-AE0E896ED057}" presName="compNode" presStyleCnt="0"/>
      <dgm:spPr/>
    </dgm:pt>
    <dgm:pt modelId="{8A48D293-D8AB-45D8-A32A-FF77FD03C30A}" type="pres">
      <dgm:prSet presAssocID="{2BD0F4A9-2B4E-4C07-99BD-AE0E896ED057}" presName="childRect" presStyleLbl="bgAcc1" presStyleIdx="0" presStyleCnt="1" custScaleX="179721" custLinFactNeighborX="-20040" custLinFactNeighborY="-10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FA3B0CD-9D6D-42BD-AD27-68AC9747C42B}" type="pres">
      <dgm:prSet presAssocID="{2BD0F4A9-2B4E-4C07-99BD-AE0E896ED05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9BE77A9B-9F75-4E45-9E5C-383A64141C8D}" type="pres">
      <dgm:prSet presAssocID="{2BD0F4A9-2B4E-4C07-99BD-AE0E896ED057}" presName="parentRect" presStyleLbl="alignNode1" presStyleIdx="0" presStyleCnt="1" custScaleX="179714" custLinFactNeighborX="-19845"/>
      <dgm:spPr/>
      <dgm:t>
        <a:bodyPr/>
        <a:lstStyle/>
        <a:p>
          <a:endParaRPr lang="sl-SI"/>
        </a:p>
      </dgm:t>
    </dgm:pt>
    <dgm:pt modelId="{1C7A71EB-4FB3-446A-810D-6D8FB270A76E}" type="pres">
      <dgm:prSet presAssocID="{2BD0F4A9-2B4E-4C07-99BD-AE0E896ED057}" presName="adorn" presStyleLbl="fgAccFollowNode1" presStyleIdx="0" presStyleCnt="1" custLinFactNeighborX="7629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sl-SI"/>
        </a:p>
      </dgm:t>
    </dgm:pt>
  </dgm:ptLst>
  <dgm:cxnLst>
    <dgm:cxn modelId="{351FD959-9C07-4A3F-B6BA-2ECEC7363693}" type="presOf" srcId="{2BD0F4A9-2B4E-4C07-99BD-AE0E896ED057}" destId="{9BE77A9B-9F75-4E45-9E5C-383A64141C8D}" srcOrd="1" destOrd="0" presId="urn:microsoft.com/office/officeart/2005/8/layout/bList2#1"/>
    <dgm:cxn modelId="{A112879A-CDBE-4C9F-AF7F-56A650DBFD69}" srcId="{50A27DD6-54EB-402E-ACAC-00A21ECCB91A}" destId="{0F80D96C-EA81-4C17-A1E7-AF6EB5F2D6ED}" srcOrd="0" destOrd="0" parTransId="{EAE68D85-3DB7-41D0-847E-0943BDA85035}" sibTransId="{44B86E3C-ED40-406E-8B8C-4C6C6C9B43C4}"/>
    <dgm:cxn modelId="{0A7E67AA-CDD9-4A63-97D2-062641F1400D}" srcId="{2BD0F4A9-2B4E-4C07-99BD-AE0E896ED057}" destId="{8A96DBFA-5215-461C-9563-92111A673F93}" srcOrd="0" destOrd="0" parTransId="{E84030D3-3583-48E7-8513-C82C57BED4FB}" sibTransId="{7C471380-FD10-4442-9926-814F39DFD9F4}"/>
    <dgm:cxn modelId="{A0B59A88-AB5C-42C2-8A99-2C15FB4400C1}" type="presOf" srcId="{50A27DD6-54EB-402E-ACAC-00A21ECCB91A}" destId="{8A48D293-D8AB-45D8-A32A-FF77FD03C30A}" srcOrd="0" destOrd="1" presId="urn:microsoft.com/office/officeart/2005/8/layout/bList2#1"/>
    <dgm:cxn modelId="{0770FED4-2940-4E74-8AB8-0D07F9A00BBA}" srcId="{2BD0F4A9-2B4E-4C07-99BD-AE0E896ED057}" destId="{50A27DD6-54EB-402E-ACAC-00A21ECCB91A}" srcOrd="1" destOrd="0" parTransId="{7232DA1A-9645-412A-8C4A-25D5AB6E4AA3}" sibTransId="{2DF63DE1-9B35-405E-A2F2-E4F466582B2C}"/>
    <dgm:cxn modelId="{444ADB62-DD1F-4987-AB2B-979CA115557C}" type="presOf" srcId="{2BD0F4A9-2B4E-4C07-99BD-AE0E896ED057}" destId="{FFA3B0CD-9D6D-42BD-AD27-68AC9747C42B}" srcOrd="0" destOrd="0" presId="urn:microsoft.com/office/officeart/2005/8/layout/bList2#1"/>
    <dgm:cxn modelId="{6E5B0900-B17B-472A-8BF3-DDB010BA324C}" srcId="{983FC2DD-E532-4115-B404-E2D8A8204210}" destId="{2BD0F4A9-2B4E-4C07-99BD-AE0E896ED057}" srcOrd="0" destOrd="0" parTransId="{872425D0-ED17-42B7-96DF-035662A38881}" sibTransId="{460EE9C3-2858-41D5-8761-64C980E820FB}"/>
    <dgm:cxn modelId="{88C6A9EB-3102-4105-B813-BF717F26C440}" type="presOf" srcId="{0F80D96C-EA81-4C17-A1E7-AF6EB5F2D6ED}" destId="{8A48D293-D8AB-45D8-A32A-FF77FD03C30A}" srcOrd="0" destOrd="2" presId="urn:microsoft.com/office/officeart/2005/8/layout/bList2#1"/>
    <dgm:cxn modelId="{B6423FEA-157A-46BB-BC68-AF85CE74AB7C}" type="presOf" srcId="{71A19BB0-C4BA-4F5A-A689-F94F437336F1}" destId="{8A48D293-D8AB-45D8-A32A-FF77FD03C30A}" srcOrd="0" destOrd="3" presId="urn:microsoft.com/office/officeart/2005/8/layout/bList2#1"/>
    <dgm:cxn modelId="{FAAEFF5B-2D0B-448E-AFC4-08A7DD983225}" type="presOf" srcId="{983FC2DD-E532-4115-B404-E2D8A8204210}" destId="{48E61C01-FA3D-4377-8F8C-3212096A2DEB}" srcOrd="0" destOrd="0" presId="urn:microsoft.com/office/officeart/2005/8/layout/bList2#1"/>
    <dgm:cxn modelId="{750C7078-DDF6-4C6C-BCD5-45D6F9237560}" srcId="{2BD0F4A9-2B4E-4C07-99BD-AE0E896ED057}" destId="{71A19BB0-C4BA-4F5A-A689-F94F437336F1}" srcOrd="2" destOrd="0" parTransId="{1FC4CF21-F2E0-4FB0-9AF1-85950CBC20E6}" sibTransId="{DE34B21A-FEC6-4013-BCCA-4C6463F48282}"/>
    <dgm:cxn modelId="{6A4142C9-A771-4A92-956B-BE49453F54D8}" type="presOf" srcId="{8A96DBFA-5215-461C-9563-92111A673F93}" destId="{8A48D293-D8AB-45D8-A32A-FF77FD03C30A}" srcOrd="0" destOrd="0" presId="urn:microsoft.com/office/officeart/2005/8/layout/bList2#1"/>
    <dgm:cxn modelId="{3C5085CF-6F80-44C6-97CE-DB686895F7E1}" type="presParOf" srcId="{48E61C01-FA3D-4377-8F8C-3212096A2DEB}" destId="{26A45C11-BA11-429E-90E7-3A83DDA26344}" srcOrd="0" destOrd="0" presId="urn:microsoft.com/office/officeart/2005/8/layout/bList2#1"/>
    <dgm:cxn modelId="{CBDAD281-62B8-40BF-8C57-DBEF398A1EB6}" type="presParOf" srcId="{26A45C11-BA11-429E-90E7-3A83DDA26344}" destId="{8A48D293-D8AB-45D8-A32A-FF77FD03C30A}" srcOrd="0" destOrd="0" presId="urn:microsoft.com/office/officeart/2005/8/layout/bList2#1"/>
    <dgm:cxn modelId="{11BBDB2F-1A25-47E6-9EFA-7AE59FFC4A06}" type="presParOf" srcId="{26A45C11-BA11-429E-90E7-3A83DDA26344}" destId="{FFA3B0CD-9D6D-42BD-AD27-68AC9747C42B}" srcOrd="1" destOrd="0" presId="urn:microsoft.com/office/officeart/2005/8/layout/bList2#1"/>
    <dgm:cxn modelId="{A0BF8CB0-31B5-4632-87E9-3244EEDC8A08}" type="presParOf" srcId="{26A45C11-BA11-429E-90E7-3A83DDA26344}" destId="{9BE77A9B-9F75-4E45-9E5C-383A64141C8D}" srcOrd="2" destOrd="0" presId="urn:microsoft.com/office/officeart/2005/8/layout/bList2#1"/>
    <dgm:cxn modelId="{CE36EA96-005F-4D66-AFA7-F06781FB9D72}" type="presParOf" srcId="{26A45C11-BA11-429E-90E7-3A83DDA26344}" destId="{1C7A71EB-4FB3-446A-810D-6D8FB270A76E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relId="rId3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83FC2DD-E532-4115-B404-E2D8A8204210}" type="doc">
      <dgm:prSet loTypeId="urn:microsoft.com/office/officeart/2005/8/layout/bList2#1" loCatId="list" qsTypeId="urn:microsoft.com/office/officeart/2005/8/quickstyle/3d1" qsCatId="3D" csTypeId="urn:microsoft.com/office/officeart/2005/8/colors/accent1_2" csCatId="accent1" phldr="1"/>
      <dgm:spPr/>
    </dgm:pt>
    <dgm:pt modelId="{2BD0F4A9-2B4E-4C07-99BD-AE0E896ED057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l-SI" sz="1400" b="1" noProof="0" dirty="0" smtClean="0">
              <a:solidFill>
                <a:srgbClr val="003366"/>
              </a:solidFill>
              <a:latin typeface="Calibri" pitchFamily="34" charset="0"/>
            </a:rPr>
            <a:t>M4: </a:t>
          </a:r>
          <a:r>
            <a:rPr lang="en-US" sz="1400" b="1" noProof="0" dirty="0" smtClean="0">
              <a:solidFill>
                <a:srgbClr val="003366"/>
              </a:solidFill>
              <a:latin typeface="Calibri" pitchFamily="34" charset="0"/>
            </a:rPr>
            <a:t>IT Security and Security Management</a:t>
          </a:r>
        </a:p>
      </dgm:t>
    </dgm:pt>
    <dgm:pt modelId="{872425D0-ED17-42B7-96DF-035662A38881}" type="parTrans" cxnId="{6E5B0900-B17B-472A-8BF3-DDB010BA324C}">
      <dgm:prSet/>
      <dgm:spPr/>
      <dgm:t>
        <a:bodyPr/>
        <a:lstStyle/>
        <a:p>
          <a:endParaRPr lang="sl-SI"/>
        </a:p>
      </dgm:t>
    </dgm:pt>
    <dgm:pt modelId="{460EE9C3-2858-41D5-8761-64C980E820FB}" type="sibTrans" cxnId="{6E5B0900-B17B-472A-8BF3-DDB010BA324C}">
      <dgm:prSet/>
      <dgm:spPr/>
      <dgm:t>
        <a:bodyPr/>
        <a:lstStyle/>
        <a:p>
          <a:endParaRPr lang="sl-SI"/>
        </a:p>
      </dgm:t>
    </dgm:pt>
    <dgm:pt modelId="{8A96DBFA-5215-461C-9563-92111A673F93}">
      <dgm:prSet/>
      <dgm:spPr/>
      <dgm:t>
        <a:bodyPr/>
        <a:lstStyle/>
        <a:p>
          <a:endParaRPr lang="sl-SI" dirty="0"/>
        </a:p>
      </dgm:t>
    </dgm:pt>
    <dgm:pt modelId="{E84030D3-3583-48E7-8513-C82C57BED4FB}" type="parTrans" cxnId="{0A7E67AA-CDD9-4A63-97D2-062641F1400D}">
      <dgm:prSet/>
      <dgm:spPr/>
      <dgm:t>
        <a:bodyPr/>
        <a:lstStyle/>
        <a:p>
          <a:endParaRPr lang="sl-SI"/>
        </a:p>
      </dgm:t>
    </dgm:pt>
    <dgm:pt modelId="{7C471380-FD10-4442-9926-814F39DFD9F4}" type="sibTrans" cxnId="{0A7E67AA-CDD9-4A63-97D2-062641F1400D}">
      <dgm:prSet/>
      <dgm:spPr/>
      <dgm:t>
        <a:bodyPr/>
        <a:lstStyle/>
        <a:p>
          <a:endParaRPr lang="sl-SI"/>
        </a:p>
      </dgm:t>
    </dgm:pt>
    <dgm:pt modelId="{71A19BB0-C4BA-4F5A-A689-F94F437336F1}">
      <dgm:prSet/>
      <dgm:spPr/>
      <dgm:t>
        <a:bodyPr/>
        <a:lstStyle/>
        <a:p>
          <a:endParaRPr lang="sl-SI" dirty="0"/>
        </a:p>
      </dgm:t>
    </dgm:pt>
    <dgm:pt modelId="{1FC4CF21-F2E0-4FB0-9AF1-85950CBC20E6}" type="parTrans" cxnId="{750C7078-DDF6-4C6C-BCD5-45D6F9237560}">
      <dgm:prSet/>
      <dgm:spPr/>
      <dgm:t>
        <a:bodyPr/>
        <a:lstStyle/>
        <a:p>
          <a:endParaRPr lang="sl-SI"/>
        </a:p>
      </dgm:t>
    </dgm:pt>
    <dgm:pt modelId="{DE34B21A-FEC6-4013-BCCA-4C6463F48282}" type="sibTrans" cxnId="{750C7078-DDF6-4C6C-BCD5-45D6F9237560}">
      <dgm:prSet/>
      <dgm:spPr/>
      <dgm:t>
        <a:bodyPr/>
        <a:lstStyle/>
        <a:p>
          <a:endParaRPr lang="sl-SI"/>
        </a:p>
      </dgm:t>
    </dgm:pt>
    <dgm:pt modelId="{50A27DD6-54EB-402E-ACAC-00A21ECCB91A}">
      <dgm:prSet/>
      <dgm:spPr/>
      <dgm:t>
        <a:bodyPr/>
        <a:lstStyle/>
        <a:p>
          <a:endParaRPr lang="sl-SI" dirty="0"/>
        </a:p>
      </dgm:t>
    </dgm:pt>
    <dgm:pt modelId="{7232DA1A-9645-412A-8C4A-25D5AB6E4AA3}" type="parTrans" cxnId="{0770FED4-2940-4E74-8AB8-0D07F9A00BBA}">
      <dgm:prSet/>
      <dgm:spPr/>
      <dgm:t>
        <a:bodyPr/>
        <a:lstStyle/>
        <a:p>
          <a:endParaRPr lang="sl-SI"/>
        </a:p>
      </dgm:t>
    </dgm:pt>
    <dgm:pt modelId="{2DF63DE1-9B35-405E-A2F2-E4F466582B2C}" type="sibTrans" cxnId="{0770FED4-2940-4E74-8AB8-0D07F9A00BBA}">
      <dgm:prSet/>
      <dgm:spPr/>
      <dgm:t>
        <a:bodyPr/>
        <a:lstStyle/>
        <a:p>
          <a:endParaRPr lang="sl-SI"/>
        </a:p>
      </dgm:t>
    </dgm:pt>
    <dgm:pt modelId="{0F80D96C-EA81-4C17-A1E7-AF6EB5F2D6ED}">
      <dgm:prSet/>
      <dgm:spPr/>
      <dgm:t>
        <a:bodyPr/>
        <a:lstStyle/>
        <a:p>
          <a:endParaRPr lang="sl-SI" dirty="0"/>
        </a:p>
      </dgm:t>
    </dgm:pt>
    <dgm:pt modelId="{EAE68D85-3DB7-41D0-847E-0943BDA85035}" type="parTrans" cxnId="{A112879A-CDBE-4C9F-AF7F-56A650DBFD69}">
      <dgm:prSet/>
      <dgm:spPr/>
      <dgm:t>
        <a:bodyPr/>
        <a:lstStyle/>
        <a:p>
          <a:endParaRPr lang="sl-SI"/>
        </a:p>
      </dgm:t>
    </dgm:pt>
    <dgm:pt modelId="{44B86E3C-ED40-406E-8B8C-4C6C6C9B43C4}" type="sibTrans" cxnId="{A112879A-CDBE-4C9F-AF7F-56A650DBFD69}">
      <dgm:prSet/>
      <dgm:spPr/>
      <dgm:t>
        <a:bodyPr/>
        <a:lstStyle/>
        <a:p>
          <a:endParaRPr lang="sl-SI"/>
        </a:p>
      </dgm:t>
    </dgm:pt>
    <dgm:pt modelId="{48E61C01-FA3D-4377-8F8C-3212096A2DEB}" type="pres">
      <dgm:prSet presAssocID="{983FC2DD-E532-4115-B404-E2D8A8204210}" presName="diagram" presStyleCnt="0">
        <dgm:presLayoutVars>
          <dgm:dir/>
          <dgm:animLvl val="lvl"/>
          <dgm:resizeHandles val="exact"/>
        </dgm:presLayoutVars>
      </dgm:prSet>
      <dgm:spPr/>
    </dgm:pt>
    <dgm:pt modelId="{26A45C11-BA11-429E-90E7-3A83DDA26344}" type="pres">
      <dgm:prSet presAssocID="{2BD0F4A9-2B4E-4C07-99BD-AE0E896ED057}" presName="compNode" presStyleCnt="0"/>
      <dgm:spPr/>
    </dgm:pt>
    <dgm:pt modelId="{8A48D293-D8AB-45D8-A32A-FF77FD03C30A}" type="pres">
      <dgm:prSet presAssocID="{2BD0F4A9-2B4E-4C07-99BD-AE0E896ED057}" presName="childRect" presStyleLbl="bgAcc1" presStyleIdx="0" presStyleCnt="1" custScaleX="179721" custLinFactNeighborX="-20040" custLinFactNeighborY="-10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FA3B0CD-9D6D-42BD-AD27-68AC9747C42B}" type="pres">
      <dgm:prSet presAssocID="{2BD0F4A9-2B4E-4C07-99BD-AE0E896ED05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9BE77A9B-9F75-4E45-9E5C-383A64141C8D}" type="pres">
      <dgm:prSet presAssocID="{2BD0F4A9-2B4E-4C07-99BD-AE0E896ED057}" presName="parentRect" presStyleLbl="alignNode1" presStyleIdx="0" presStyleCnt="1" custScaleX="179714" custLinFactNeighborX="-19845"/>
      <dgm:spPr/>
      <dgm:t>
        <a:bodyPr/>
        <a:lstStyle/>
        <a:p>
          <a:endParaRPr lang="sl-SI"/>
        </a:p>
      </dgm:t>
    </dgm:pt>
    <dgm:pt modelId="{1C7A71EB-4FB3-446A-810D-6D8FB270A76E}" type="pres">
      <dgm:prSet presAssocID="{2BD0F4A9-2B4E-4C07-99BD-AE0E896ED057}" presName="adorn" presStyleLbl="fgAccFollowNode1" presStyleIdx="0" presStyleCnt="1" custLinFactNeighborX="7629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sl-SI"/>
        </a:p>
      </dgm:t>
    </dgm:pt>
  </dgm:ptLst>
  <dgm:cxnLst>
    <dgm:cxn modelId="{48F59EA2-B35A-4401-9679-7356CFC5EF70}" type="presOf" srcId="{2BD0F4A9-2B4E-4C07-99BD-AE0E896ED057}" destId="{9BE77A9B-9F75-4E45-9E5C-383A64141C8D}" srcOrd="1" destOrd="0" presId="urn:microsoft.com/office/officeart/2005/8/layout/bList2#1"/>
    <dgm:cxn modelId="{1266FBD3-7BBF-45E0-BBFE-8A05559B3DEE}" type="presOf" srcId="{8A96DBFA-5215-461C-9563-92111A673F93}" destId="{8A48D293-D8AB-45D8-A32A-FF77FD03C30A}" srcOrd="0" destOrd="0" presId="urn:microsoft.com/office/officeart/2005/8/layout/bList2#1"/>
    <dgm:cxn modelId="{A112879A-CDBE-4C9F-AF7F-56A650DBFD69}" srcId="{50A27DD6-54EB-402E-ACAC-00A21ECCB91A}" destId="{0F80D96C-EA81-4C17-A1E7-AF6EB5F2D6ED}" srcOrd="0" destOrd="0" parTransId="{EAE68D85-3DB7-41D0-847E-0943BDA85035}" sibTransId="{44B86E3C-ED40-406E-8B8C-4C6C6C9B43C4}"/>
    <dgm:cxn modelId="{0A7E67AA-CDD9-4A63-97D2-062641F1400D}" srcId="{2BD0F4A9-2B4E-4C07-99BD-AE0E896ED057}" destId="{8A96DBFA-5215-461C-9563-92111A673F93}" srcOrd="0" destOrd="0" parTransId="{E84030D3-3583-48E7-8513-C82C57BED4FB}" sibTransId="{7C471380-FD10-4442-9926-814F39DFD9F4}"/>
    <dgm:cxn modelId="{CB2A9E4F-4F5C-44FE-BDD8-367472FB4026}" type="presOf" srcId="{2BD0F4A9-2B4E-4C07-99BD-AE0E896ED057}" destId="{FFA3B0CD-9D6D-42BD-AD27-68AC9747C42B}" srcOrd="0" destOrd="0" presId="urn:microsoft.com/office/officeart/2005/8/layout/bList2#1"/>
    <dgm:cxn modelId="{4558E655-D8AC-4DCD-B91D-804D4BC9263F}" type="presOf" srcId="{983FC2DD-E532-4115-B404-E2D8A8204210}" destId="{48E61C01-FA3D-4377-8F8C-3212096A2DEB}" srcOrd="0" destOrd="0" presId="urn:microsoft.com/office/officeart/2005/8/layout/bList2#1"/>
    <dgm:cxn modelId="{0F2CE2F4-26F6-4027-8F2D-97758D515640}" type="presOf" srcId="{71A19BB0-C4BA-4F5A-A689-F94F437336F1}" destId="{8A48D293-D8AB-45D8-A32A-FF77FD03C30A}" srcOrd="0" destOrd="3" presId="urn:microsoft.com/office/officeart/2005/8/layout/bList2#1"/>
    <dgm:cxn modelId="{6E5B0900-B17B-472A-8BF3-DDB010BA324C}" srcId="{983FC2DD-E532-4115-B404-E2D8A8204210}" destId="{2BD0F4A9-2B4E-4C07-99BD-AE0E896ED057}" srcOrd="0" destOrd="0" parTransId="{872425D0-ED17-42B7-96DF-035662A38881}" sibTransId="{460EE9C3-2858-41D5-8761-64C980E820FB}"/>
    <dgm:cxn modelId="{927E8302-D23C-4BCD-B99F-1A87EF2F17F8}" type="presOf" srcId="{0F80D96C-EA81-4C17-A1E7-AF6EB5F2D6ED}" destId="{8A48D293-D8AB-45D8-A32A-FF77FD03C30A}" srcOrd="0" destOrd="2" presId="urn:microsoft.com/office/officeart/2005/8/layout/bList2#1"/>
    <dgm:cxn modelId="{3306A572-1873-47F6-B184-DC2B7619A13C}" type="presOf" srcId="{50A27DD6-54EB-402E-ACAC-00A21ECCB91A}" destId="{8A48D293-D8AB-45D8-A32A-FF77FD03C30A}" srcOrd="0" destOrd="1" presId="urn:microsoft.com/office/officeart/2005/8/layout/bList2#1"/>
    <dgm:cxn modelId="{750C7078-DDF6-4C6C-BCD5-45D6F9237560}" srcId="{2BD0F4A9-2B4E-4C07-99BD-AE0E896ED057}" destId="{71A19BB0-C4BA-4F5A-A689-F94F437336F1}" srcOrd="2" destOrd="0" parTransId="{1FC4CF21-F2E0-4FB0-9AF1-85950CBC20E6}" sibTransId="{DE34B21A-FEC6-4013-BCCA-4C6463F48282}"/>
    <dgm:cxn modelId="{0770FED4-2940-4E74-8AB8-0D07F9A00BBA}" srcId="{2BD0F4A9-2B4E-4C07-99BD-AE0E896ED057}" destId="{50A27DD6-54EB-402E-ACAC-00A21ECCB91A}" srcOrd="1" destOrd="0" parTransId="{7232DA1A-9645-412A-8C4A-25D5AB6E4AA3}" sibTransId="{2DF63DE1-9B35-405E-A2F2-E4F466582B2C}"/>
    <dgm:cxn modelId="{5FEADABB-D6BC-449C-84DC-1FF4BF0410B9}" type="presParOf" srcId="{48E61C01-FA3D-4377-8F8C-3212096A2DEB}" destId="{26A45C11-BA11-429E-90E7-3A83DDA26344}" srcOrd="0" destOrd="0" presId="urn:microsoft.com/office/officeart/2005/8/layout/bList2#1"/>
    <dgm:cxn modelId="{E62A326F-06D3-402D-9B87-B2641680806F}" type="presParOf" srcId="{26A45C11-BA11-429E-90E7-3A83DDA26344}" destId="{8A48D293-D8AB-45D8-A32A-FF77FD03C30A}" srcOrd="0" destOrd="0" presId="urn:microsoft.com/office/officeart/2005/8/layout/bList2#1"/>
    <dgm:cxn modelId="{6E0F41CD-472B-47FC-AEA3-36B0FD30E972}" type="presParOf" srcId="{26A45C11-BA11-429E-90E7-3A83DDA26344}" destId="{FFA3B0CD-9D6D-42BD-AD27-68AC9747C42B}" srcOrd="1" destOrd="0" presId="urn:microsoft.com/office/officeart/2005/8/layout/bList2#1"/>
    <dgm:cxn modelId="{257B99AA-E68A-4AFA-833E-396173861DA7}" type="presParOf" srcId="{26A45C11-BA11-429E-90E7-3A83DDA26344}" destId="{9BE77A9B-9F75-4E45-9E5C-383A64141C8D}" srcOrd="2" destOrd="0" presId="urn:microsoft.com/office/officeart/2005/8/layout/bList2#1"/>
    <dgm:cxn modelId="{C6125EE6-32E5-4DBF-9C3C-E6A6910138E5}" type="presParOf" srcId="{26A45C11-BA11-429E-90E7-3A83DDA26344}" destId="{1C7A71EB-4FB3-446A-810D-6D8FB270A76E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relId="rId4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83FC2DD-E532-4115-B404-E2D8A8204210}" type="doc">
      <dgm:prSet loTypeId="urn:microsoft.com/office/officeart/2005/8/layout/bList2#1" loCatId="list" qsTypeId="urn:microsoft.com/office/officeart/2005/8/quickstyle/3d1" qsCatId="3D" csTypeId="urn:microsoft.com/office/officeart/2005/8/colors/accent1_2" csCatId="accent1" phldr="1"/>
      <dgm:spPr/>
    </dgm:pt>
    <dgm:pt modelId="{2BD0F4A9-2B4E-4C07-99BD-AE0E896ED057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l-SI" sz="1400" b="1" noProof="0" dirty="0" smtClean="0">
              <a:solidFill>
                <a:srgbClr val="003366"/>
              </a:solidFill>
              <a:latin typeface="Calibri" pitchFamily="34" charset="0"/>
            </a:rPr>
            <a:t>M5: </a:t>
          </a:r>
          <a:r>
            <a:rPr lang="en-US" sz="1400" b="1" noProof="0" dirty="0" smtClean="0">
              <a:solidFill>
                <a:srgbClr val="003366"/>
              </a:solidFill>
              <a:latin typeface="Calibri" pitchFamily="34" charset="0"/>
            </a:rPr>
            <a:t>Service Science</a:t>
          </a:r>
        </a:p>
      </dgm:t>
    </dgm:pt>
    <dgm:pt modelId="{872425D0-ED17-42B7-96DF-035662A38881}" type="parTrans" cxnId="{6E5B0900-B17B-472A-8BF3-DDB010BA324C}">
      <dgm:prSet/>
      <dgm:spPr/>
      <dgm:t>
        <a:bodyPr/>
        <a:lstStyle/>
        <a:p>
          <a:endParaRPr lang="sl-SI"/>
        </a:p>
      </dgm:t>
    </dgm:pt>
    <dgm:pt modelId="{460EE9C3-2858-41D5-8761-64C980E820FB}" type="sibTrans" cxnId="{6E5B0900-B17B-472A-8BF3-DDB010BA324C}">
      <dgm:prSet/>
      <dgm:spPr/>
      <dgm:t>
        <a:bodyPr/>
        <a:lstStyle/>
        <a:p>
          <a:endParaRPr lang="sl-SI"/>
        </a:p>
      </dgm:t>
    </dgm:pt>
    <dgm:pt modelId="{8A96DBFA-5215-461C-9563-92111A673F93}">
      <dgm:prSet/>
      <dgm:spPr/>
      <dgm:t>
        <a:bodyPr/>
        <a:lstStyle/>
        <a:p>
          <a:endParaRPr lang="sl-SI" dirty="0"/>
        </a:p>
      </dgm:t>
    </dgm:pt>
    <dgm:pt modelId="{E84030D3-3583-48E7-8513-C82C57BED4FB}" type="parTrans" cxnId="{0A7E67AA-CDD9-4A63-97D2-062641F1400D}">
      <dgm:prSet/>
      <dgm:spPr/>
      <dgm:t>
        <a:bodyPr/>
        <a:lstStyle/>
        <a:p>
          <a:endParaRPr lang="sl-SI"/>
        </a:p>
      </dgm:t>
    </dgm:pt>
    <dgm:pt modelId="{7C471380-FD10-4442-9926-814F39DFD9F4}" type="sibTrans" cxnId="{0A7E67AA-CDD9-4A63-97D2-062641F1400D}">
      <dgm:prSet/>
      <dgm:spPr/>
      <dgm:t>
        <a:bodyPr/>
        <a:lstStyle/>
        <a:p>
          <a:endParaRPr lang="sl-SI"/>
        </a:p>
      </dgm:t>
    </dgm:pt>
    <dgm:pt modelId="{71A19BB0-C4BA-4F5A-A689-F94F437336F1}">
      <dgm:prSet/>
      <dgm:spPr/>
      <dgm:t>
        <a:bodyPr/>
        <a:lstStyle/>
        <a:p>
          <a:endParaRPr lang="sl-SI" dirty="0"/>
        </a:p>
      </dgm:t>
    </dgm:pt>
    <dgm:pt modelId="{1FC4CF21-F2E0-4FB0-9AF1-85950CBC20E6}" type="parTrans" cxnId="{750C7078-DDF6-4C6C-BCD5-45D6F9237560}">
      <dgm:prSet/>
      <dgm:spPr/>
      <dgm:t>
        <a:bodyPr/>
        <a:lstStyle/>
        <a:p>
          <a:endParaRPr lang="sl-SI"/>
        </a:p>
      </dgm:t>
    </dgm:pt>
    <dgm:pt modelId="{DE34B21A-FEC6-4013-BCCA-4C6463F48282}" type="sibTrans" cxnId="{750C7078-DDF6-4C6C-BCD5-45D6F9237560}">
      <dgm:prSet/>
      <dgm:spPr/>
      <dgm:t>
        <a:bodyPr/>
        <a:lstStyle/>
        <a:p>
          <a:endParaRPr lang="sl-SI"/>
        </a:p>
      </dgm:t>
    </dgm:pt>
    <dgm:pt modelId="{50A27DD6-54EB-402E-ACAC-00A21ECCB91A}">
      <dgm:prSet/>
      <dgm:spPr/>
      <dgm:t>
        <a:bodyPr/>
        <a:lstStyle/>
        <a:p>
          <a:endParaRPr lang="sl-SI" dirty="0"/>
        </a:p>
      </dgm:t>
    </dgm:pt>
    <dgm:pt modelId="{7232DA1A-9645-412A-8C4A-25D5AB6E4AA3}" type="parTrans" cxnId="{0770FED4-2940-4E74-8AB8-0D07F9A00BBA}">
      <dgm:prSet/>
      <dgm:spPr/>
      <dgm:t>
        <a:bodyPr/>
        <a:lstStyle/>
        <a:p>
          <a:endParaRPr lang="sl-SI"/>
        </a:p>
      </dgm:t>
    </dgm:pt>
    <dgm:pt modelId="{2DF63DE1-9B35-405E-A2F2-E4F466582B2C}" type="sibTrans" cxnId="{0770FED4-2940-4E74-8AB8-0D07F9A00BBA}">
      <dgm:prSet/>
      <dgm:spPr/>
      <dgm:t>
        <a:bodyPr/>
        <a:lstStyle/>
        <a:p>
          <a:endParaRPr lang="sl-SI"/>
        </a:p>
      </dgm:t>
    </dgm:pt>
    <dgm:pt modelId="{0F80D96C-EA81-4C17-A1E7-AF6EB5F2D6ED}">
      <dgm:prSet/>
      <dgm:spPr/>
      <dgm:t>
        <a:bodyPr/>
        <a:lstStyle/>
        <a:p>
          <a:endParaRPr lang="sl-SI" dirty="0"/>
        </a:p>
      </dgm:t>
    </dgm:pt>
    <dgm:pt modelId="{EAE68D85-3DB7-41D0-847E-0943BDA85035}" type="parTrans" cxnId="{A112879A-CDBE-4C9F-AF7F-56A650DBFD69}">
      <dgm:prSet/>
      <dgm:spPr/>
      <dgm:t>
        <a:bodyPr/>
        <a:lstStyle/>
        <a:p>
          <a:endParaRPr lang="sl-SI"/>
        </a:p>
      </dgm:t>
    </dgm:pt>
    <dgm:pt modelId="{44B86E3C-ED40-406E-8B8C-4C6C6C9B43C4}" type="sibTrans" cxnId="{A112879A-CDBE-4C9F-AF7F-56A650DBFD69}">
      <dgm:prSet/>
      <dgm:spPr/>
      <dgm:t>
        <a:bodyPr/>
        <a:lstStyle/>
        <a:p>
          <a:endParaRPr lang="sl-SI"/>
        </a:p>
      </dgm:t>
    </dgm:pt>
    <dgm:pt modelId="{48E61C01-FA3D-4377-8F8C-3212096A2DEB}" type="pres">
      <dgm:prSet presAssocID="{983FC2DD-E532-4115-B404-E2D8A8204210}" presName="diagram" presStyleCnt="0">
        <dgm:presLayoutVars>
          <dgm:dir/>
          <dgm:animLvl val="lvl"/>
          <dgm:resizeHandles val="exact"/>
        </dgm:presLayoutVars>
      </dgm:prSet>
      <dgm:spPr/>
    </dgm:pt>
    <dgm:pt modelId="{26A45C11-BA11-429E-90E7-3A83DDA26344}" type="pres">
      <dgm:prSet presAssocID="{2BD0F4A9-2B4E-4C07-99BD-AE0E896ED057}" presName="compNode" presStyleCnt="0"/>
      <dgm:spPr/>
    </dgm:pt>
    <dgm:pt modelId="{8A48D293-D8AB-45D8-A32A-FF77FD03C30A}" type="pres">
      <dgm:prSet presAssocID="{2BD0F4A9-2B4E-4C07-99BD-AE0E896ED057}" presName="childRect" presStyleLbl="bgAcc1" presStyleIdx="0" presStyleCnt="1" custScaleX="179721" custLinFactNeighborX="-20040" custLinFactNeighborY="-10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FA3B0CD-9D6D-42BD-AD27-68AC9747C42B}" type="pres">
      <dgm:prSet presAssocID="{2BD0F4A9-2B4E-4C07-99BD-AE0E896ED05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9BE77A9B-9F75-4E45-9E5C-383A64141C8D}" type="pres">
      <dgm:prSet presAssocID="{2BD0F4A9-2B4E-4C07-99BD-AE0E896ED057}" presName="parentRect" presStyleLbl="alignNode1" presStyleIdx="0" presStyleCnt="1" custScaleX="179714" custLinFactNeighborX="-19845"/>
      <dgm:spPr/>
      <dgm:t>
        <a:bodyPr/>
        <a:lstStyle/>
        <a:p>
          <a:endParaRPr lang="sl-SI"/>
        </a:p>
      </dgm:t>
    </dgm:pt>
    <dgm:pt modelId="{1C7A71EB-4FB3-446A-810D-6D8FB270A76E}" type="pres">
      <dgm:prSet presAssocID="{2BD0F4A9-2B4E-4C07-99BD-AE0E896ED057}" presName="adorn" presStyleLbl="fgAccFollowNode1" presStyleIdx="0" presStyleCnt="1" custLinFactNeighborX="7629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sl-SI"/>
        </a:p>
      </dgm:t>
    </dgm:pt>
  </dgm:ptLst>
  <dgm:cxnLst>
    <dgm:cxn modelId="{A112879A-CDBE-4C9F-AF7F-56A650DBFD69}" srcId="{50A27DD6-54EB-402E-ACAC-00A21ECCB91A}" destId="{0F80D96C-EA81-4C17-A1E7-AF6EB5F2D6ED}" srcOrd="0" destOrd="0" parTransId="{EAE68D85-3DB7-41D0-847E-0943BDA85035}" sibTransId="{44B86E3C-ED40-406E-8B8C-4C6C6C9B43C4}"/>
    <dgm:cxn modelId="{0A7E67AA-CDD9-4A63-97D2-062641F1400D}" srcId="{2BD0F4A9-2B4E-4C07-99BD-AE0E896ED057}" destId="{8A96DBFA-5215-461C-9563-92111A673F93}" srcOrd="0" destOrd="0" parTransId="{E84030D3-3583-48E7-8513-C82C57BED4FB}" sibTransId="{7C471380-FD10-4442-9926-814F39DFD9F4}"/>
    <dgm:cxn modelId="{2634ACE6-403A-4618-B67D-21954DF33B53}" type="presOf" srcId="{50A27DD6-54EB-402E-ACAC-00A21ECCB91A}" destId="{8A48D293-D8AB-45D8-A32A-FF77FD03C30A}" srcOrd="0" destOrd="1" presId="urn:microsoft.com/office/officeart/2005/8/layout/bList2#1"/>
    <dgm:cxn modelId="{2F38A20B-ADFB-4124-9D26-240F6B0B4D47}" type="presOf" srcId="{2BD0F4A9-2B4E-4C07-99BD-AE0E896ED057}" destId="{FFA3B0CD-9D6D-42BD-AD27-68AC9747C42B}" srcOrd="0" destOrd="0" presId="urn:microsoft.com/office/officeart/2005/8/layout/bList2#1"/>
    <dgm:cxn modelId="{0770FED4-2940-4E74-8AB8-0D07F9A00BBA}" srcId="{2BD0F4A9-2B4E-4C07-99BD-AE0E896ED057}" destId="{50A27DD6-54EB-402E-ACAC-00A21ECCB91A}" srcOrd="1" destOrd="0" parTransId="{7232DA1A-9645-412A-8C4A-25D5AB6E4AA3}" sibTransId="{2DF63DE1-9B35-405E-A2F2-E4F466582B2C}"/>
    <dgm:cxn modelId="{4A1185F6-6205-4717-85C6-F3A9354ECE08}" type="presOf" srcId="{71A19BB0-C4BA-4F5A-A689-F94F437336F1}" destId="{8A48D293-D8AB-45D8-A32A-FF77FD03C30A}" srcOrd="0" destOrd="3" presId="urn:microsoft.com/office/officeart/2005/8/layout/bList2#1"/>
    <dgm:cxn modelId="{54C2D57D-9D7B-461B-BCF0-BBA1274221CB}" type="presOf" srcId="{2BD0F4A9-2B4E-4C07-99BD-AE0E896ED057}" destId="{9BE77A9B-9F75-4E45-9E5C-383A64141C8D}" srcOrd="1" destOrd="0" presId="urn:microsoft.com/office/officeart/2005/8/layout/bList2#1"/>
    <dgm:cxn modelId="{6E5B0900-B17B-472A-8BF3-DDB010BA324C}" srcId="{983FC2DD-E532-4115-B404-E2D8A8204210}" destId="{2BD0F4A9-2B4E-4C07-99BD-AE0E896ED057}" srcOrd="0" destOrd="0" parTransId="{872425D0-ED17-42B7-96DF-035662A38881}" sibTransId="{460EE9C3-2858-41D5-8761-64C980E820FB}"/>
    <dgm:cxn modelId="{AD9EFD01-AF90-4823-AD1E-50DA861E087B}" type="presOf" srcId="{983FC2DD-E532-4115-B404-E2D8A8204210}" destId="{48E61C01-FA3D-4377-8F8C-3212096A2DEB}" srcOrd="0" destOrd="0" presId="urn:microsoft.com/office/officeart/2005/8/layout/bList2#1"/>
    <dgm:cxn modelId="{7DCF2091-39D0-4450-A2C7-135575698078}" type="presOf" srcId="{8A96DBFA-5215-461C-9563-92111A673F93}" destId="{8A48D293-D8AB-45D8-A32A-FF77FD03C30A}" srcOrd="0" destOrd="0" presId="urn:microsoft.com/office/officeart/2005/8/layout/bList2#1"/>
    <dgm:cxn modelId="{B9A0D942-791B-4867-85DD-39EF43177E41}" type="presOf" srcId="{0F80D96C-EA81-4C17-A1E7-AF6EB5F2D6ED}" destId="{8A48D293-D8AB-45D8-A32A-FF77FD03C30A}" srcOrd="0" destOrd="2" presId="urn:microsoft.com/office/officeart/2005/8/layout/bList2#1"/>
    <dgm:cxn modelId="{750C7078-DDF6-4C6C-BCD5-45D6F9237560}" srcId="{2BD0F4A9-2B4E-4C07-99BD-AE0E896ED057}" destId="{71A19BB0-C4BA-4F5A-A689-F94F437336F1}" srcOrd="2" destOrd="0" parTransId="{1FC4CF21-F2E0-4FB0-9AF1-85950CBC20E6}" sibTransId="{DE34B21A-FEC6-4013-BCCA-4C6463F48282}"/>
    <dgm:cxn modelId="{C69E964F-0CC8-4976-96EE-AD33487C1374}" type="presParOf" srcId="{48E61C01-FA3D-4377-8F8C-3212096A2DEB}" destId="{26A45C11-BA11-429E-90E7-3A83DDA26344}" srcOrd="0" destOrd="0" presId="urn:microsoft.com/office/officeart/2005/8/layout/bList2#1"/>
    <dgm:cxn modelId="{F3814E04-4162-4560-8F38-23476698CED2}" type="presParOf" srcId="{26A45C11-BA11-429E-90E7-3A83DDA26344}" destId="{8A48D293-D8AB-45D8-A32A-FF77FD03C30A}" srcOrd="0" destOrd="0" presId="urn:microsoft.com/office/officeart/2005/8/layout/bList2#1"/>
    <dgm:cxn modelId="{9EF697D0-B42F-4A19-AED4-ABECAA1E08B3}" type="presParOf" srcId="{26A45C11-BA11-429E-90E7-3A83DDA26344}" destId="{FFA3B0CD-9D6D-42BD-AD27-68AC9747C42B}" srcOrd="1" destOrd="0" presId="urn:microsoft.com/office/officeart/2005/8/layout/bList2#1"/>
    <dgm:cxn modelId="{536D4BDC-8629-41CE-9A50-F84B833ABB08}" type="presParOf" srcId="{26A45C11-BA11-429E-90E7-3A83DDA26344}" destId="{9BE77A9B-9F75-4E45-9E5C-383A64141C8D}" srcOrd="2" destOrd="0" presId="urn:microsoft.com/office/officeart/2005/8/layout/bList2#1"/>
    <dgm:cxn modelId="{22B46A28-A227-4DA2-BD81-25433D491512}" type="presParOf" srcId="{26A45C11-BA11-429E-90E7-3A83DDA26344}" destId="{1C7A71EB-4FB3-446A-810D-6D8FB270A76E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relId="rId4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48D293-D8AB-45D8-A32A-FF77FD03C30A}">
      <dsp:nvSpPr>
        <dsp:cNvPr id="0" name=""/>
        <dsp:cNvSpPr/>
      </dsp:nvSpPr>
      <dsp:spPr>
        <a:xfrm>
          <a:off x="71433" y="0"/>
          <a:ext cx="2570113" cy="106750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57150" rIns="19050" bIns="190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l-SI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l-SI" sz="1500" kern="1200" dirty="0"/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l-SI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l-SI" sz="1500" kern="1200" dirty="0"/>
        </a:p>
      </dsp:txBody>
      <dsp:txXfrm>
        <a:off x="96446" y="25013"/>
        <a:ext cx="2520087" cy="1042494"/>
      </dsp:txXfrm>
    </dsp:sp>
    <dsp:sp modelId="{9BE77A9B-9F75-4E45-9E5C-383A64141C8D}">
      <dsp:nvSpPr>
        <dsp:cNvPr id="0" name=""/>
        <dsp:cNvSpPr/>
      </dsp:nvSpPr>
      <dsp:spPr>
        <a:xfrm>
          <a:off x="74272" y="1068574"/>
          <a:ext cx="2570013" cy="459028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45720" tIns="0" rIns="15240" bIns="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200" b="1" kern="1200" noProof="0" smtClean="0">
              <a:solidFill>
                <a:srgbClr val="003366"/>
              </a:solidFill>
              <a:latin typeface="Calibri" pitchFamily="34" charset="0"/>
            </a:rPr>
            <a:t>M3: </a:t>
          </a:r>
          <a:r>
            <a:rPr lang="en-US" sz="1200" b="1" kern="1200" noProof="0" smtClean="0">
              <a:solidFill>
                <a:srgbClr val="003366"/>
              </a:solidFill>
              <a:latin typeface="Calibri" pitchFamily="34" charset="0"/>
            </a:rPr>
            <a:t>Modern </a:t>
          </a:r>
          <a:r>
            <a:rPr lang="en-US" sz="1200" b="1" kern="1200" noProof="0" dirty="0" smtClean="0">
              <a:solidFill>
                <a:srgbClr val="003366"/>
              </a:solidFill>
              <a:latin typeface="Calibri" pitchFamily="34" charset="0"/>
            </a:rPr>
            <a:t>IT Platforms and Architectures</a:t>
          </a:r>
        </a:p>
      </dsp:txBody>
      <dsp:txXfrm>
        <a:off x="74272" y="1068574"/>
        <a:ext cx="1809868" cy="459028"/>
      </dsp:txXfrm>
    </dsp:sp>
    <dsp:sp modelId="{1C7A71EB-4FB3-446A-810D-6D8FB270A76E}">
      <dsp:nvSpPr>
        <dsp:cNvPr id="0" name=""/>
        <dsp:cNvSpPr/>
      </dsp:nvSpPr>
      <dsp:spPr>
        <a:xfrm>
          <a:off x="2357453" y="1141487"/>
          <a:ext cx="500520" cy="50052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48D293-D8AB-45D8-A32A-FF77FD03C30A}">
      <dsp:nvSpPr>
        <dsp:cNvPr id="0" name=""/>
        <dsp:cNvSpPr/>
      </dsp:nvSpPr>
      <dsp:spPr>
        <a:xfrm>
          <a:off x="71433" y="0"/>
          <a:ext cx="2570113" cy="106750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57150" rIns="19050" bIns="190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l-SI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l-SI" sz="1500" kern="1200" dirty="0"/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l-SI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l-SI" sz="1500" kern="1200" dirty="0"/>
        </a:p>
      </dsp:txBody>
      <dsp:txXfrm>
        <a:off x="96446" y="25013"/>
        <a:ext cx="2520087" cy="1042494"/>
      </dsp:txXfrm>
    </dsp:sp>
    <dsp:sp modelId="{9BE77A9B-9F75-4E45-9E5C-383A64141C8D}">
      <dsp:nvSpPr>
        <dsp:cNvPr id="0" name=""/>
        <dsp:cNvSpPr/>
      </dsp:nvSpPr>
      <dsp:spPr>
        <a:xfrm>
          <a:off x="74272" y="1068574"/>
          <a:ext cx="2570013" cy="459028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marL="8890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b="1" kern="1200" noProof="0" dirty="0" smtClean="0">
              <a:solidFill>
                <a:srgbClr val="003366"/>
              </a:solidFill>
              <a:latin typeface="Calibri" pitchFamily="34" charset="0"/>
            </a:rPr>
            <a:t>M1: </a:t>
          </a:r>
          <a:r>
            <a:rPr lang="en-US" sz="1400" b="1" kern="1200" noProof="0" dirty="0" smtClean="0">
              <a:solidFill>
                <a:srgbClr val="003366"/>
              </a:solidFill>
              <a:latin typeface="Calibri" pitchFamily="34" charset="0"/>
            </a:rPr>
            <a:t>Business Process Management</a:t>
          </a:r>
          <a:endParaRPr lang="en-US" sz="1400" b="1" kern="1200" noProof="0" dirty="0">
            <a:solidFill>
              <a:srgbClr val="003366"/>
            </a:solidFill>
            <a:latin typeface="Calibri" pitchFamily="34" charset="0"/>
          </a:endParaRPr>
        </a:p>
      </dsp:txBody>
      <dsp:txXfrm>
        <a:off x="74272" y="1068574"/>
        <a:ext cx="1809868" cy="459028"/>
      </dsp:txXfrm>
    </dsp:sp>
    <dsp:sp modelId="{1C7A71EB-4FB3-446A-810D-6D8FB270A76E}">
      <dsp:nvSpPr>
        <dsp:cNvPr id="0" name=""/>
        <dsp:cNvSpPr/>
      </dsp:nvSpPr>
      <dsp:spPr>
        <a:xfrm>
          <a:off x="2357453" y="1141487"/>
          <a:ext cx="500520" cy="50052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8E089A-9EFD-418E-8725-923C903B7DE5}">
      <dsp:nvSpPr>
        <dsp:cNvPr id="0" name=""/>
        <dsp:cNvSpPr/>
      </dsp:nvSpPr>
      <dsp:spPr>
        <a:xfrm>
          <a:off x="0" y="0"/>
          <a:ext cx="8371001" cy="11430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1400" kern="1200" dirty="0"/>
        </a:p>
      </dsp:txBody>
      <dsp:txXfrm>
        <a:off x="1788501" y="0"/>
        <a:ext cx="6582499" cy="1143008"/>
      </dsp:txXfrm>
    </dsp:sp>
    <dsp:sp modelId="{C7FCBCFD-8E1E-48CB-963C-8F6D47498240}">
      <dsp:nvSpPr>
        <dsp:cNvPr id="0" name=""/>
        <dsp:cNvSpPr/>
      </dsp:nvSpPr>
      <dsp:spPr>
        <a:xfrm flipH="1" flipV="1">
          <a:off x="759278" y="500066"/>
          <a:ext cx="70132" cy="97631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8E089A-9EFD-418E-8725-923C903B7DE5}">
      <dsp:nvSpPr>
        <dsp:cNvPr id="0" name=""/>
        <dsp:cNvSpPr/>
      </dsp:nvSpPr>
      <dsp:spPr>
        <a:xfrm>
          <a:off x="0" y="0"/>
          <a:ext cx="8715436" cy="100013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1400" kern="1200" dirty="0"/>
        </a:p>
      </dsp:txBody>
      <dsp:txXfrm>
        <a:off x="1843100" y="0"/>
        <a:ext cx="6872335" cy="1000132"/>
      </dsp:txXfrm>
    </dsp:sp>
    <dsp:sp modelId="{C7FCBCFD-8E1E-48CB-963C-8F6D47498240}">
      <dsp:nvSpPr>
        <dsp:cNvPr id="0" name=""/>
        <dsp:cNvSpPr/>
      </dsp:nvSpPr>
      <dsp:spPr>
        <a:xfrm flipH="1" flipV="1">
          <a:off x="700097" y="397968"/>
          <a:ext cx="215881" cy="164605"/>
        </a:xfrm>
        <a:prstGeom prst="ellipse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8E089A-9EFD-418E-8725-923C903B7DE5}">
      <dsp:nvSpPr>
        <dsp:cNvPr id="0" name=""/>
        <dsp:cNvSpPr/>
      </dsp:nvSpPr>
      <dsp:spPr>
        <a:xfrm>
          <a:off x="0" y="0"/>
          <a:ext cx="3205185" cy="6429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l-SI" sz="1400" kern="1200" dirty="0"/>
        </a:p>
      </dsp:txBody>
      <dsp:txXfrm>
        <a:off x="705331" y="0"/>
        <a:ext cx="2499854" cy="642942"/>
      </dsp:txXfrm>
    </dsp:sp>
    <dsp:sp modelId="{C7FCBCFD-8E1E-48CB-963C-8F6D47498240}">
      <dsp:nvSpPr>
        <dsp:cNvPr id="0" name=""/>
        <dsp:cNvSpPr/>
      </dsp:nvSpPr>
      <dsp:spPr>
        <a:xfrm>
          <a:off x="75380" y="80367"/>
          <a:ext cx="498592" cy="456756"/>
        </a:xfrm>
        <a:prstGeom prst="roundRect">
          <a:avLst>
            <a:gd name="adj" fmla="val 10000"/>
          </a:avLst>
        </a:prstGeom>
        <a:noFill/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48D293-D8AB-45D8-A32A-FF77FD03C30A}">
      <dsp:nvSpPr>
        <dsp:cNvPr id="0" name=""/>
        <dsp:cNvSpPr/>
      </dsp:nvSpPr>
      <dsp:spPr>
        <a:xfrm>
          <a:off x="71433" y="0"/>
          <a:ext cx="2570113" cy="106750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57150" rIns="19050" bIns="190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l-SI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l-SI" sz="1500" kern="1200" dirty="0"/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l-SI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l-SI" sz="1500" kern="1200" dirty="0"/>
        </a:p>
      </dsp:txBody>
      <dsp:txXfrm>
        <a:off x="96446" y="25013"/>
        <a:ext cx="2520087" cy="1042494"/>
      </dsp:txXfrm>
    </dsp:sp>
    <dsp:sp modelId="{9BE77A9B-9F75-4E45-9E5C-383A64141C8D}">
      <dsp:nvSpPr>
        <dsp:cNvPr id="0" name=""/>
        <dsp:cNvSpPr/>
      </dsp:nvSpPr>
      <dsp:spPr>
        <a:xfrm>
          <a:off x="74272" y="1068574"/>
          <a:ext cx="2570013" cy="459028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marL="8890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b="1" kern="1200" noProof="0" dirty="0" smtClean="0">
              <a:solidFill>
                <a:srgbClr val="003366"/>
              </a:solidFill>
              <a:latin typeface="Calibri" pitchFamily="34" charset="0"/>
            </a:rPr>
            <a:t>M2: </a:t>
          </a:r>
          <a:r>
            <a:rPr lang="en-US" sz="1400" b="1" kern="1200" noProof="0" dirty="0" smtClean="0">
              <a:solidFill>
                <a:srgbClr val="003366"/>
              </a:solidFill>
              <a:latin typeface="Calibri" pitchFamily="34" charset="0"/>
            </a:rPr>
            <a:t>Intelligent Information Solutions</a:t>
          </a:r>
          <a:endParaRPr lang="en-US" sz="1400" b="1" kern="1200" noProof="0" dirty="0">
            <a:solidFill>
              <a:srgbClr val="003366"/>
            </a:solidFill>
            <a:latin typeface="Calibri" pitchFamily="34" charset="0"/>
          </a:endParaRPr>
        </a:p>
      </dsp:txBody>
      <dsp:txXfrm>
        <a:off x="74272" y="1068574"/>
        <a:ext cx="1809868" cy="459028"/>
      </dsp:txXfrm>
    </dsp:sp>
    <dsp:sp modelId="{1C7A71EB-4FB3-446A-810D-6D8FB270A76E}">
      <dsp:nvSpPr>
        <dsp:cNvPr id="0" name=""/>
        <dsp:cNvSpPr/>
      </dsp:nvSpPr>
      <dsp:spPr>
        <a:xfrm>
          <a:off x="2357453" y="1141487"/>
          <a:ext cx="500520" cy="50052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48D293-D8AB-45D8-A32A-FF77FD03C30A}">
      <dsp:nvSpPr>
        <dsp:cNvPr id="0" name=""/>
        <dsp:cNvSpPr/>
      </dsp:nvSpPr>
      <dsp:spPr>
        <a:xfrm>
          <a:off x="71433" y="0"/>
          <a:ext cx="2570113" cy="106750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57150" rIns="19050" bIns="190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l-SI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l-SI" sz="1500" kern="1200" dirty="0"/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l-SI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l-SI" sz="1500" kern="1200" dirty="0"/>
        </a:p>
      </dsp:txBody>
      <dsp:txXfrm>
        <a:off x="96446" y="25013"/>
        <a:ext cx="2520087" cy="1042494"/>
      </dsp:txXfrm>
    </dsp:sp>
    <dsp:sp modelId="{9BE77A9B-9F75-4E45-9E5C-383A64141C8D}">
      <dsp:nvSpPr>
        <dsp:cNvPr id="0" name=""/>
        <dsp:cNvSpPr/>
      </dsp:nvSpPr>
      <dsp:spPr>
        <a:xfrm>
          <a:off x="74272" y="1068574"/>
          <a:ext cx="2570013" cy="459028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b="1" kern="1200" noProof="0" dirty="0" smtClean="0">
              <a:solidFill>
                <a:srgbClr val="003366"/>
              </a:solidFill>
              <a:latin typeface="Calibri" pitchFamily="34" charset="0"/>
            </a:rPr>
            <a:t>M6: </a:t>
          </a:r>
          <a:r>
            <a:rPr lang="en-US" sz="1400" b="1" kern="1200" noProof="0" dirty="0" smtClean="0">
              <a:solidFill>
                <a:srgbClr val="003366"/>
              </a:solidFill>
              <a:latin typeface="Calibri" pitchFamily="34" charset="0"/>
            </a:rPr>
            <a:t>Communicating and Collaboration</a:t>
          </a:r>
        </a:p>
      </dsp:txBody>
      <dsp:txXfrm>
        <a:off x="74272" y="1068574"/>
        <a:ext cx="1809868" cy="459028"/>
      </dsp:txXfrm>
    </dsp:sp>
    <dsp:sp modelId="{1C7A71EB-4FB3-446A-810D-6D8FB270A76E}">
      <dsp:nvSpPr>
        <dsp:cNvPr id="0" name=""/>
        <dsp:cNvSpPr/>
      </dsp:nvSpPr>
      <dsp:spPr>
        <a:xfrm>
          <a:off x="2357453" y="1141487"/>
          <a:ext cx="500520" cy="50052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48D293-D8AB-45D8-A32A-FF77FD03C30A}">
      <dsp:nvSpPr>
        <dsp:cNvPr id="0" name=""/>
        <dsp:cNvSpPr/>
      </dsp:nvSpPr>
      <dsp:spPr>
        <a:xfrm>
          <a:off x="71433" y="0"/>
          <a:ext cx="2570113" cy="106750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57150" rIns="19050" bIns="190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l-SI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l-SI" sz="1500" kern="1200" dirty="0"/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l-SI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l-SI" sz="1500" kern="1200" dirty="0"/>
        </a:p>
      </dsp:txBody>
      <dsp:txXfrm>
        <a:off x="96446" y="25013"/>
        <a:ext cx="2520087" cy="1042494"/>
      </dsp:txXfrm>
    </dsp:sp>
    <dsp:sp modelId="{9BE77A9B-9F75-4E45-9E5C-383A64141C8D}">
      <dsp:nvSpPr>
        <dsp:cNvPr id="0" name=""/>
        <dsp:cNvSpPr/>
      </dsp:nvSpPr>
      <dsp:spPr>
        <a:xfrm>
          <a:off x="74272" y="1068574"/>
          <a:ext cx="2570013" cy="459028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b="1" kern="1200" noProof="0" dirty="0" smtClean="0">
              <a:solidFill>
                <a:srgbClr val="003366"/>
              </a:solidFill>
              <a:latin typeface="Calibri" pitchFamily="34" charset="0"/>
            </a:rPr>
            <a:t>M4: </a:t>
          </a:r>
          <a:r>
            <a:rPr lang="en-US" sz="1400" b="1" kern="1200" noProof="0" dirty="0" smtClean="0">
              <a:solidFill>
                <a:srgbClr val="003366"/>
              </a:solidFill>
              <a:latin typeface="Calibri" pitchFamily="34" charset="0"/>
            </a:rPr>
            <a:t>IT Security and Security Management</a:t>
          </a:r>
        </a:p>
      </dsp:txBody>
      <dsp:txXfrm>
        <a:off x="74272" y="1068574"/>
        <a:ext cx="1809868" cy="459028"/>
      </dsp:txXfrm>
    </dsp:sp>
    <dsp:sp modelId="{1C7A71EB-4FB3-446A-810D-6D8FB270A76E}">
      <dsp:nvSpPr>
        <dsp:cNvPr id="0" name=""/>
        <dsp:cNvSpPr/>
      </dsp:nvSpPr>
      <dsp:spPr>
        <a:xfrm>
          <a:off x="2357453" y="1141487"/>
          <a:ext cx="500520" cy="50052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48D293-D8AB-45D8-A32A-FF77FD03C30A}">
      <dsp:nvSpPr>
        <dsp:cNvPr id="0" name=""/>
        <dsp:cNvSpPr/>
      </dsp:nvSpPr>
      <dsp:spPr>
        <a:xfrm>
          <a:off x="71433" y="0"/>
          <a:ext cx="2570113" cy="1067507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57150" rIns="19050" bIns="190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l-SI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l-SI" sz="1500" kern="1200" dirty="0"/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l-SI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sl-SI" sz="1500" kern="1200" dirty="0"/>
        </a:p>
      </dsp:txBody>
      <dsp:txXfrm>
        <a:off x="96446" y="25013"/>
        <a:ext cx="2520087" cy="1042494"/>
      </dsp:txXfrm>
    </dsp:sp>
    <dsp:sp modelId="{9BE77A9B-9F75-4E45-9E5C-383A64141C8D}">
      <dsp:nvSpPr>
        <dsp:cNvPr id="0" name=""/>
        <dsp:cNvSpPr/>
      </dsp:nvSpPr>
      <dsp:spPr>
        <a:xfrm>
          <a:off x="74272" y="1068574"/>
          <a:ext cx="2570013" cy="459028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53340" tIns="0" rIns="17780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400" b="1" kern="1200" noProof="0" dirty="0" smtClean="0">
              <a:solidFill>
                <a:srgbClr val="003366"/>
              </a:solidFill>
              <a:latin typeface="Calibri" pitchFamily="34" charset="0"/>
            </a:rPr>
            <a:t>M5: </a:t>
          </a:r>
          <a:r>
            <a:rPr lang="en-US" sz="1400" b="1" kern="1200" noProof="0" dirty="0" smtClean="0">
              <a:solidFill>
                <a:srgbClr val="003366"/>
              </a:solidFill>
              <a:latin typeface="Calibri" pitchFamily="34" charset="0"/>
            </a:rPr>
            <a:t>Service Science</a:t>
          </a:r>
        </a:p>
      </dsp:txBody>
      <dsp:txXfrm>
        <a:off x="74272" y="1068574"/>
        <a:ext cx="1809868" cy="459028"/>
      </dsp:txXfrm>
    </dsp:sp>
    <dsp:sp modelId="{1C7A71EB-4FB3-446A-810D-6D8FB270A76E}">
      <dsp:nvSpPr>
        <dsp:cNvPr id="0" name=""/>
        <dsp:cNvSpPr/>
      </dsp:nvSpPr>
      <dsp:spPr>
        <a:xfrm>
          <a:off x="2357453" y="1141487"/>
          <a:ext cx="500520" cy="50052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#2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#3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45442-24D9-420C-B670-F28A1A06D800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A92C17-725F-44B6-8FBE-ABACAFED0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13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INFORMATICS AND TECHNOLOGIES OF COMMUNICATION </a:t>
            </a:r>
            <a:endParaRPr lang="sl-SI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l-SI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INFORMATION SYSTEM DEVELOPMENT</a:t>
            </a:r>
            <a:endParaRPr lang="sl-SI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l-SI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SYSTEM SUPPORT TO INFORMATICS AND TECHNOLOGIES OF COMMUNICATION</a:t>
            </a:r>
            <a:endParaRPr lang="sl-SI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l-SI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TECHNOLOGIES OF MULTIMEDIA COMMUNICATION</a:t>
            </a:r>
            <a:endParaRPr lang="en-US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92C17-725F-44B6-8FBE-ABACAFED0D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41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BU31 INFORMATION SYSTEMS</a:t>
            </a:r>
            <a:endParaRPr lang="sl-SI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BU32 TECHNOLOGIES OF COMMUNICATION</a:t>
            </a:r>
            <a:endParaRPr lang="en-US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92C17-725F-44B6-8FBE-ABACAFED0D5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058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6711F-50B0-4200-96B2-6DF9729A9FA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208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92C17-725F-44B6-8FBE-ABACAFED0D5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007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92C17-725F-44B6-8FBE-ABACAFED0D5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313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92C17-725F-44B6-8FBE-ABACAFED0D5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426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92C17-725F-44B6-8FBE-ABACAFED0D5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652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Danijel\Pictures\Logotipi in sheme\UM\UM.S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71450"/>
            <a:ext cx="2016125" cy="117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279400"/>
            <a:ext cx="2735263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640" y="1320800"/>
            <a:ext cx="6696744" cy="2684264"/>
          </a:xfrm>
        </p:spPr>
        <p:txBody>
          <a:bodyPr anchor="b"/>
          <a:lstStyle>
            <a:lvl1pPr algn="r">
              <a:defRPr sz="4400">
                <a:latin typeface="Calibri" pitchFamily="34" charset="0"/>
              </a:defRPr>
            </a:lvl1pPr>
          </a:lstStyle>
          <a:p>
            <a:pPr lvl="0"/>
            <a:r>
              <a:rPr lang="sl-SI" noProof="0" smtClean="0"/>
              <a:t>Uredite slog naslova matrice</a:t>
            </a:r>
            <a:endParaRPr lang="en-GB" noProof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4221088"/>
            <a:ext cx="6688832" cy="1727845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>
                <a:latin typeface="Calibri" pitchFamily="34" charset="0"/>
              </a:defRPr>
            </a:lvl1pPr>
          </a:lstStyle>
          <a:p>
            <a:pPr lvl="0"/>
            <a:r>
              <a:rPr lang="sl-SI" noProof="0" smtClean="0"/>
              <a:t>Uredite slog podnaslova matrice</a:t>
            </a:r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38505673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9038" y="0"/>
            <a:ext cx="9144001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84138"/>
            <a:ext cx="992187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sl-SI" smtClean="0"/>
              <a:t>Uredite slog naslova matrice</a:t>
            </a:r>
            <a:endParaRPr lang="sl-SI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162925" y="6381750"/>
            <a:ext cx="898525" cy="3921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rgbClr val="006A8E"/>
                </a:solidFill>
                <a:latin typeface="Calibri" pitchFamily="34" charset="0"/>
                <a:cs typeface="+mn-cs"/>
              </a:defRPr>
            </a:lvl1pPr>
          </a:lstStyle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6804025" cy="468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>
                <a:solidFill>
                  <a:schemeClr val="bg1"/>
                </a:solidFill>
                <a:latin typeface="Calibri" pitchFamily="34" charset="0"/>
                <a:cs typeface="+mn-cs"/>
              </a:defRPr>
            </a:lvl1pPr>
          </a:lstStyle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1409235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84179275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9038" y="0"/>
            <a:ext cx="9144001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84138"/>
            <a:ext cx="992187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6672"/>
            <a:ext cx="8153400" cy="1047328"/>
          </a:xfrm>
        </p:spPr>
        <p:txBody>
          <a:bodyPr/>
          <a:lstStyle>
            <a:lvl1pPr>
              <a:defRPr sz="44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28800"/>
            <a:ext cx="381000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381000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162925" y="6381750"/>
            <a:ext cx="898525" cy="3921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006A8E"/>
                </a:solidFill>
                <a:latin typeface="Calibri" pitchFamily="34" charset="0"/>
                <a:cs typeface="+mn-cs"/>
              </a:defRPr>
            </a:lvl1pPr>
          </a:lstStyle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6804025" cy="468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>
                <a:solidFill>
                  <a:schemeClr val="bg1"/>
                </a:solidFill>
                <a:latin typeface="Calibri" pitchFamily="34" charset="0"/>
                <a:cs typeface="+mn-cs"/>
              </a:defRPr>
            </a:lvl1pPr>
          </a:lstStyle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47176607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6672"/>
            <a:ext cx="8153400" cy="1047328"/>
          </a:xfrm>
        </p:spPr>
        <p:txBody>
          <a:bodyPr/>
          <a:lstStyle>
            <a:lvl1pPr>
              <a:defRPr sz="44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28800"/>
            <a:ext cx="381000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8800"/>
            <a:ext cx="381000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74647847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89038" y="0"/>
            <a:ext cx="9144001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84138"/>
            <a:ext cx="992187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6672"/>
            <a:ext cx="8153400" cy="1047328"/>
          </a:xfrm>
        </p:spPr>
        <p:txBody>
          <a:bodyPr/>
          <a:lstStyle>
            <a:lvl1pPr>
              <a:defRPr sz="44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162925" y="6381750"/>
            <a:ext cx="898525" cy="3921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rgbClr val="006A8E"/>
                </a:solidFill>
                <a:latin typeface="Calibri" pitchFamily="34" charset="0"/>
                <a:cs typeface="+mn-cs"/>
              </a:defRPr>
            </a:lvl1pPr>
          </a:lstStyle>
          <a:p>
            <a:fld id="{310E4FF0-FB62-447E-B38E-C828BC14EB03}" type="slidenum">
              <a:rPr lang="sl-SI" smtClean="0"/>
              <a:t>‹#›</a:t>
            </a:fld>
            <a:endParaRPr lang="sl-SI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6804025" cy="468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>
                <a:solidFill>
                  <a:schemeClr val="bg1"/>
                </a:solidFill>
                <a:latin typeface="Calibri" pitchFamily="34" charset="0"/>
                <a:cs typeface="+mn-cs"/>
              </a:defRPr>
            </a:lvl1pPr>
          </a:lstStyle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56456691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76672"/>
            <a:ext cx="8153400" cy="1047328"/>
          </a:xfrm>
        </p:spPr>
        <p:txBody>
          <a:bodyPr/>
          <a:lstStyle>
            <a:lvl1pPr>
              <a:defRPr sz="44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54675159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3736590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6250"/>
            <a:ext cx="81534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en-US" smtClean="0"/>
              <a:t>Naslov strani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28775"/>
            <a:ext cx="7772400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en-US" smtClean="0"/>
              <a:t>Tekst</a:t>
            </a:r>
            <a:endParaRPr lang="en-US" altLang="en-US" smtClean="0"/>
          </a:p>
          <a:p>
            <a:pPr lvl="1"/>
            <a:r>
              <a:rPr lang="sl-SI" altLang="en-US" smtClean="0"/>
              <a:t>Druga raven</a:t>
            </a:r>
            <a:endParaRPr lang="en-US" altLang="en-US" smtClean="0"/>
          </a:p>
          <a:p>
            <a:pPr lvl="2"/>
            <a:r>
              <a:rPr lang="sl-SI" altLang="en-US" smtClean="0"/>
              <a:t>Tretja raven</a:t>
            </a:r>
            <a:endParaRPr lang="en-US" altLang="en-US" smtClean="0"/>
          </a:p>
          <a:p>
            <a:pPr lvl="3"/>
            <a:r>
              <a:rPr lang="sl-SI" altLang="en-US" smtClean="0"/>
              <a:t>Četrta raven</a:t>
            </a:r>
            <a:endParaRPr lang="en-US" altLang="en-US" smtClean="0"/>
          </a:p>
          <a:p>
            <a:pPr lvl="4"/>
            <a:r>
              <a:rPr lang="sl-SI" altLang="en-US" smtClean="0"/>
              <a:t>Peta raven</a:t>
            </a:r>
            <a:endParaRPr lang="en-GB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</p:sldLayoutIdLst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n"/>
        <a:defRPr sz="3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4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1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9" Type="http://schemas.openxmlformats.org/officeDocument/2006/relationships/diagramLayout" Target="../diagrams/layout8.xml"/><Relationship Id="rId21" Type="http://schemas.microsoft.com/office/2007/relationships/diagramDrawing" Target="../diagrams/drawing4.xml"/><Relationship Id="rId34" Type="http://schemas.openxmlformats.org/officeDocument/2006/relationships/diagramLayout" Target="../diagrams/layout7.xml"/><Relationship Id="rId42" Type="http://schemas.microsoft.com/office/2007/relationships/diagramDrawing" Target="../diagrams/drawing8.xml"/><Relationship Id="rId47" Type="http://schemas.microsoft.com/office/2007/relationships/diagramDrawing" Target="../diagrams/drawing9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9" Type="http://schemas.openxmlformats.org/officeDocument/2006/relationships/diagramLayout" Target="../diagrams/layout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32" Type="http://schemas.microsoft.com/office/2007/relationships/diagramDrawing" Target="../diagrams/drawing6.xml"/><Relationship Id="rId37" Type="http://schemas.microsoft.com/office/2007/relationships/diagramDrawing" Target="../diagrams/drawing7.xml"/><Relationship Id="rId40" Type="http://schemas.openxmlformats.org/officeDocument/2006/relationships/diagramQuickStyle" Target="../diagrams/quickStyle8.xml"/><Relationship Id="rId45" Type="http://schemas.openxmlformats.org/officeDocument/2006/relationships/diagramQuickStyle" Target="../diagrams/quickStyle9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28" Type="http://schemas.openxmlformats.org/officeDocument/2006/relationships/diagramData" Target="../diagrams/data6.xml"/><Relationship Id="rId36" Type="http://schemas.openxmlformats.org/officeDocument/2006/relationships/diagramColors" Target="../diagrams/colors7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31" Type="http://schemas.openxmlformats.org/officeDocument/2006/relationships/diagramColors" Target="../diagrams/colors6.xml"/><Relationship Id="rId44" Type="http://schemas.openxmlformats.org/officeDocument/2006/relationships/diagramLayout" Target="../diagrams/layout9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Relationship Id="rId27" Type="http://schemas.openxmlformats.org/officeDocument/2006/relationships/image" Target="../media/image9.png"/><Relationship Id="rId30" Type="http://schemas.openxmlformats.org/officeDocument/2006/relationships/diagramQuickStyle" Target="../diagrams/quickStyle6.xml"/><Relationship Id="rId35" Type="http://schemas.openxmlformats.org/officeDocument/2006/relationships/diagramQuickStyle" Target="../diagrams/quickStyle7.xml"/><Relationship Id="rId43" Type="http://schemas.openxmlformats.org/officeDocument/2006/relationships/diagramData" Target="../diagrams/data9.xml"/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33" Type="http://schemas.openxmlformats.org/officeDocument/2006/relationships/diagramData" Target="../diagrams/data7.xml"/><Relationship Id="rId38" Type="http://schemas.openxmlformats.org/officeDocument/2006/relationships/diagramData" Target="../diagrams/data8.xml"/><Relationship Id="rId46" Type="http://schemas.openxmlformats.org/officeDocument/2006/relationships/diagramColors" Target="../diagrams/colors9.xml"/><Relationship Id="rId20" Type="http://schemas.openxmlformats.org/officeDocument/2006/relationships/diagramColors" Target="../diagrams/colors4.xml"/><Relationship Id="rId41" Type="http://schemas.openxmlformats.org/officeDocument/2006/relationships/diagramColors" Target="../diagrams/colors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Web Service Development Within Different Study </a:t>
            </a:r>
            <a:r>
              <a:rPr lang="en-US" dirty="0" smtClean="0"/>
              <a:t>Years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Maja </a:t>
            </a:r>
            <a:r>
              <a:rPr lang="sl-SI" dirty="0" smtClean="0"/>
              <a:t>Pušnik, Boštjan Šumak</a:t>
            </a:r>
            <a:endParaRPr lang="sl-SI" dirty="0" smtClean="0"/>
          </a:p>
          <a:p>
            <a:r>
              <a:rPr lang="en-US" dirty="0"/>
              <a:t>Institute of Informatics, FERI Maribor</a:t>
            </a:r>
          </a:p>
        </p:txBody>
      </p:sp>
    </p:spTree>
    <p:extLst>
      <p:ext uri="{BB962C8B-B14F-4D97-AF65-F5344CB8AC3E}">
        <p14:creationId xmlns:p14="http://schemas.microsoft.com/office/powerpoint/2010/main" val="23702317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Moodle since </a:t>
            </a:r>
            <a:r>
              <a:rPr lang="sl-SI" dirty="0" smtClean="0"/>
              <a:t>2008</a:t>
            </a:r>
            <a:endParaRPr lang="en-US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1678260"/>
            <a:ext cx="867727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05566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Quizzes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56792"/>
            <a:ext cx="6510586" cy="4584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50726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Weekly assignments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30252" cy="4627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67917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3400" y="476250"/>
            <a:ext cx="8153400" cy="1584598"/>
          </a:xfrm>
        </p:spPr>
        <p:txBody>
          <a:bodyPr/>
          <a:lstStyle/>
          <a:p>
            <a:r>
              <a:rPr lang="en-US" dirty="0" smtClean="0"/>
              <a:t>The learning process in WS development oriented subjects</a:t>
            </a:r>
            <a:endParaRPr lang="en-US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85800" y="2420888"/>
            <a:ext cx="7772400" cy="3816424"/>
          </a:xfrm>
        </p:spPr>
        <p:txBody>
          <a:bodyPr/>
          <a:lstStyle/>
          <a:p>
            <a:r>
              <a:rPr lang="sl-SI" dirty="0" smtClean="0"/>
              <a:t>HTML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related</a:t>
            </a:r>
            <a:endParaRPr lang="sl-SI" dirty="0" smtClean="0"/>
          </a:p>
          <a:p>
            <a:r>
              <a:rPr lang="sl-SI" dirty="0" smtClean="0"/>
              <a:t>XML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related</a:t>
            </a:r>
            <a:r>
              <a:rPr lang="sl-SI" dirty="0" smtClean="0"/>
              <a:t> </a:t>
            </a:r>
            <a:r>
              <a:rPr lang="sl-SI" dirty="0" err="1" smtClean="0"/>
              <a:t>technologies</a:t>
            </a:r>
            <a:endParaRPr lang="sl-SI" dirty="0" smtClean="0"/>
          </a:p>
          <a:p>
            <a:r>
              <a:rPr lang="sl-SI" dirty="0" smtClean="0"/>
              <a:t>XML </a:t>
            </a:r>
            <a:r>
              <a:rPr lang="sl-SI" dirty="0" err="1" smtClean="0"/>
              <a:t>manipulation</a:t>
            </a:r>
            <a:r>
              <a:rPr lang="sl-SI" dirty="0" smtClean="0"/>
              <a:t> in Java/C#</a:t>
            </a:r>
          </a:p>
          <a:p>
            <a:r>
              <a:rPr lang="sl-SI" dirty="0" smtClean="0"/>
              <a:t>WS </a:t>
            </a:r>
            <a:r>
              <a:rPr lang="sl-SI" dirty="0" err="1" smtClean="0"/>
              <a:t>and</a:t>
            </a:r>
            <a:r>
              <a:rPr lang="sl-SI" dirty="0" smtClean="0"/>
              <a:t> </a:t>
            </a:r>
            <a:r>
              <a:rPr lang="sl-SI" dirty="0" err="1" smtClean="0"/>
              <a:t>integration</a:t>
            </a:r>
            <a:r>
              <a:rPr lang="sl-SI" dirty="0" smtClean="0"/>
              <a:t> (SOAP, REST)</a:t>
            </a:r>
          </a:p>
        </p:txBody>
      </p:sp>
    </p:spTree>
    <p:extLst>
      <p:ext uri="{BB962C8B-B14F-4D97-AF65-F5344CB8AC3E}">
        <p14:creationId xmlns:p14="http://schemas.microsoft.com/office/powerpoint/2010/main" val="21833237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ajanje 3"/>
          <p:cNvSpPr/>
          <p:nvPr/>
        </p:nvSpPr>
        <p:spPr bwMode="auto">
          <a:xfrm>
            <a:off x="755576" y="2996952"/>
            <a:ext cx="7992888" cy="2232248"/>
          </a:xfrm>
          <a:prstGeom prst="flowChartMerg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3400" y="869082"/>
            <a:ext cx="8153400" cy="1047750"/>
          </a:xfrm>
        </p:spPr>
        <p:txBody>
          <a:bodyPr/>
          <a:lstStyle/>
          <a:p>
            <a:r>
              <a:rPr lang="en-US" sz="3600" dirty="0"/>
              <a:t>Web Service </a:t>
            </a:r>
            <a:r>
              <a:rPr lang="en-US" sz="3600" dirty="0" smtClean="0"/>
              <a:t>Development</a:t>
            </a:r>
            <a:r>
              <a:rPr lang="sl-SI" sz="3600" dirty="0" smtClean="0"/>
              <a:t> in 1st </a:t>
            </a:r>
            <a:r>
              <a:rPr lang="sl-SI" sz="3600" dirty="0" err="1" smtClean="0"/>
              <a:t>year</a:t>
            </a:r>
            <a:r>
              <a:rPr lang="sl-SI" sz="3600" dirty="0"/>
              <a:t> </a:t>
            </a:r>
            <a:r>
              <a:rPr lang="sl-SI" sz="3600" dirty="0" err="1"/>
              <a:t>academic</a:t>
            </a:r>
            <a:r>
              <a:rPr lang="sl-SI" sz="3600" dirty="0"/>
              <a:t> </a:t>
            </a:r>
            <a:r>
              <a:rPr lang="sl-SI" sz="3600" dirty="0" err="1"/>
              <a:t>study</a:t>
            </a:r>
            <a:r>
              <a:rPr lang="sl-SI" sz="3600" dirty="0"/>
              <a:t> program </a:t>
            </a:r>
            <a:r>
              <a:rPr lang="sl-SI" sz="3600" dirty="0" smtClean="0"/>
              <a:t/>
            </a:r>
            <a:br>
              <a:rPr lang="sl-SI" sz="3600" dirty="0" smtClean="0"/>
            </a:br>
            <a:r>
              <a:rPr lang="sl-SI" sz="3600" dirty="0" smtClean="0"/>
              <a:t>(</a:t>
            </a:r>
            <a:r>
              <a:rPr lang="sl-SI" sz="3600" dirty="0" err="1"/>
              <a:t>Basics</a:t>
            </a:r>
            <a:r>
              <a:rPr lang="sl-SI" sz="3600" dirty="0"/>
              <a:t> </a:t>
            </a:r>
            <a:r>
              <a:rPr lang="sl-SI" sz="3600" dirty="0" err="1"/>
              <a:t>of</a:t>
            </a:r>
            <a:r>
              <a:rPr lang="sl-SI" sz="3600" dirty="0"/>
              <a:t> </a:t>
            </a:r>
            <a:r>
              <a:rPr lang="sl-SI" sz="3600" dirty="0" err="1"/>
              <a:t>Web</a:t>
            </a:r>
            <a:r>
              <a:rPr lang="sl-SI" sz="3600" dirty="0"/>
              <a:t> </a:t>
            </a:r>
            <a:r>
              <a:rPr lang="sl-SI" sz="3600" dirty="0" smtClean="0"/>
              <a:t>Technologies)</a:t>
            </a:r>
            <a:endParaRPr lang="en-US" sz="36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85800" y="2348880"/>
            <a:ext cx="7772400" cy="3600400"/>
          </a:xfrm>
        </p:spPr>
        <p:txBody>
          <a:bodyPr/>
          <a:lstStyle/>
          <a:p>
            <a:endParaRPr lang="sl-SI" dirty="0" smtClean="0"/>
          </a:p>
          <a:p>
            <a:r>
              <a:rPr lang="sl-SI" dirty="0" smtClean="0"/>
              <a:t>HTML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related</a:t>
            </a:r>
            <a:endParaRPr lang="sl-SI" dirty="0"/>
          </a:p>
          <a:p>
            <a:r>
              <a:rPr lang="sl-SI" dirty="0"/>
              <a:t>XML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related</a:t>
            </a:r>
            <a:r>
              <a:rPr lang="sl-SI" dirty="0"/>
              <a:t> </a:t>
            </a:r>
            <a:r>
              <a:rPr lang="sl-SI" dirty="0" err="1"/>
              <a:t>technologies</a:t>
            </a:r>
            <a:endParaRPr lang="sl-SI" dirty="0"/>
          </a:p>
          <a:p>
            <a:r>
              <a:rPr lang="sl-SI" dirty="0"/>
              <a:t>XML </a:t>
            </a:r>
            <a:r>
              <a:rPr lang="sl-SI" dirty="0" err="1"/>
              <a:t>manipulation</a:t>
            </a:r>
            <a:r>
              <a:rPr lang="sl-SI" dirty="0"/>
              <a:t> in Java/C#</a:t>
            </a:r>
          </a:p>
          <a:p>
            <a:r>
              <a:rPr lang="sl-SI" dirty="0"/>
              <a:t>WS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integration</a:t>
            </a:r>
            <a:r>
              <a:rPr lang="sl-SI" dirty="0"/>
              <a:t> (SOAP, REST)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5356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ajanje 3"/>
          <p:cNvSpPr/>
          <p:nvPr/>
        </p:nvSpPr>
        <p:spPr bwMode="auto">
          <a:xfrm rot="10800000">
            <a:off x="755576" y="3140967"/>
            <a:ext cx="7992888" cy="2232248"/>
          </a:xfrm>
          <a:prstGeom prst="flowChartMerg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3400" y="941090"/>
            <a:ext cx="8153400" cy="1047750"/>
          </a:xfrm>
        </p:spPr>
        <p:txBody>
          <a:bodyPr/>
          <a:lstStyle/>
          <a:p>
            <a:r>
              <a:rPr lang="en-US" sz="3600" dirty="0"/>
              <a:t>Web Service </a:t>
            </a:r>
            <a:r>
              <a:rPr lang="en-US" sz="3600" dirty="0" smtClean="0"/>
              <a:t>Development</a:t>
            </a:r>
            <a:r>
              <a:rPr lang="sl-SI" sz="3600" dirty="0" smtClean="0"/>
              <a:t> in 3d </a:t>
            </a:r>
            <a:r>
              <a:rPr lang="sl-SI" sz="3600" dirty="0" err="1" smtClean="0"/>
              <a:t>year</a:t>
            </a:r>
            <a:r>
              <a:rPr lang="sl-SI" sz="3600" dirty="0" smtClean="0"/>
              <a:t/>
            </a:r>
            <a:br>
              <a:rPr lang="sl-SI" sz="3600" dirty="0" smtClean="0"/>
            </a:br>
            <a:r>
              <a:rPr lang="sl-SI" sz="3600" dirty="0" err="1"/>
              <a:t>academic</a:t>
            </a:r>
            <a:r>
              <a:rPr lang="sl-SI" sz="3600" dirty="0"/>
              <a:t> </a:t>
            </a:r>
            <a:r>
              <a:rPr lang="sl-SI" sz="3600" dirty="0" err="1"/>
              <a:t>study</a:t>
            </a:r>
            <a:r>
              <a:rPr lang="sl-SI" sz="3600" dirty="0"/>
              <a:t> program </a:t>
            </a:r>
            <a:br>
              <a:rPr lang="sl-SI" sz="3600" dirty="0"/>
            </a:br>
            <a:r>
              <a:rPr lang="sl-SI" sz="3600" dirty="0" smtClean="0"/>
              <a:t>(</a:t>
            </a:r>
            <a:r>
              <a:rPr lang="sl-SI" sz="3600" dirty="0" err="1"/>
              <a:t>System</a:t>
            </a:r>
            <a:r>
              <a:rPr lang="sl-SI" sz="3600" dirty="0"/>
              <a:t> </a:t>
            </a:r>
            <a:r>
              <a:rPr lang="sl-SI" sz="3600" dirty="0" err="1"/>
              <a:t>Convergence</a:t>
            </a:r>
            <a:r>
              <a:rPr lang="sl-SI" sz="3600" dirty="0"/>
              <a:t> </a:t>
            </a:r>
            <a:r>
              <a:rPr lang="sl-SI" sz="3600" dirty="0" err="1"/>
              <a:t>and</a:t>
            </a:r>
            <a:r>
              <a:rPr lang="sl-SI" sz="3600" dirty="0"/>
              <a:t> </a:t>
            </a:r>
            <a:r>
              <a:rPr lang="sl-SI" sz="3600" dirty="0" err="1"/>
              <a:t>Integration</a:t>
            </a:r>
            <a:r>
              <a:rPr lang="sl-SI" sz="3600" dirty="0"/>
              <a:t>)</a:t>
            </a:r>
            <a:endParaRPr lang="en-US" sz="36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85800" y="2564904"/>
            <a:ext cx="7772400" cy="3672408"/>
          </a:xfrm>
        </p:spPr>
        <p:txBody>
          <a:bodyPr/>
          <a:lstStyle/>
          <a:p>
            <a:endParaRPr lang="sl-SI" dirty="0" smtClean="0"/>
          </a:p>
          <a:p>
            <a:r>
              <a:rPr lang="sl-SI" dirty="0" smtClean="0"/>
              <a:t>HTML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related</a:t>
            </a:r>
            <a:endParaRPr lang="sl-SI" dirty="0"/>
          </a:p>
          <a:p>
            <a:r>
              <a:rPr lang="sl-SI" dirty="0"/>
              <a:t>XML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related</a:t>
            </a:r>
            <a:r>
              <a:rPr lang="sl-SI" dirty="0"/>
              <a:t> </a:t>
            </a:r>
            <a:r>
              <a:rPr lang="sl-SI" dirty="0" err="1"/>
              <a:t>technologies</a:t>
            </a:r>
            <a:endParaRPr lang="sl-SI" dirty="0"/>
          </a:p>
          <a:p>
            <a:r>
              <a:rPr lang="sl-SI" dirty="0"/>
              <a:t>XML </a:t>
            </a:r>
            <a:r>
              <a:rPr lang="sl-SI" dirty="0" err="1"/>
              <a:t>manipulation</a:t>
            </a:r>
            <a:r>
              <a:rPr lang="sl-SI" dirty="0"/>
              <a:t> in Java/C#</a:t>
            </a:r>
          </a:p>
          <a:p>
            <a:r>
              <a:rPr lang="sl-SI" dirty="0"/>
              <a:t>WS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integration</a:t>
            </a:r>
            <a:r>
              <a:rPr lang="sl-SI" dirty="0"/>
              <a:t> (SOAP, REST)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2243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dirty="0" err="1" smtClean="0"/>
              <a:t>Results</a:t>
            </a:r>
            <a:r>
              <a:rPr lang="sl-SI" sz="4000" dirty="0" smtClean="0"/>
              <a:t> </a:t>
            </a:r>
            <a:r>
              <a:rPr lang="sl-SI" sz="4000" dirty="0"/>
              <a:t>(</a:t>
            </a:r>
            <a:r>
              <a:rPr lang="sl-SI" sz="4000" dirty="0" err="1"/>
              <a:t>Basics</a:t>
            </a:r>
            <a:r>
              <a:rPr lang="sl-SI" sz="4000" dirty="0"/>
              <a:t> </a:t>
            </a:r>
            <a:r>
              <a:rPr lang="sl-SI" sz="4000" dirty="0" err="1"/>
              <a:t>of</a:t>
            </a:r>
            <a:r>
              <a:rPr lang="sl-SI" sz="4000" dirty="0"/>
              <a:t> </a:t>
            </a:r>
            <a:r>
              <a:rPr lang="sl-SI" sz="4000" dirty="0" err="1"/>
              <a:t>Web</a:t>
            </a:r>
            <a:r>
              <a:rPr lang="sl-SI" sz="4000" dirty="0"/>
              <a:t> Technologies)</a:t>
            </a:r>
            <a:endParaRPr lang="en-US" sz="4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228511"/>
              </p:ext>
            </p:extLst>
          </p:nvPr>
        </p:nvGraphicFramePr>
        <p:xfrm>
          <a:off x="323529" y="2234147"/>
          <a:ext cx="8568950" cy="27070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1318"/>
                <a:gridCol w="1075602"/>
                <a:gridCol w="772711"/>
                <a:gridCol w="639775"/>
                <a:gridCol w="772711"/>
                <a:gridCol w="772711"/>
                <a:gridCol w="649872"/>
                <a:gridCol w="772711"/>
                <a:gridCol w="1159412"/>
                <a:gridCol w="1152127"/>
              </a:tblGrid>
              <a:tr h="822633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Year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N of </a:t>
                      </a:r>
                      <a:r>
                        <a:rPr lang="sl-SI" sz="1400" noProof="0" dirty="0" smtClean="0"/>
                        <a:t/>
                      </a:r>
                      <a:br>
                        <a:rPr lang="sl-SI" sz="1400" noProof="0" dirty="0" smtClean="0"/>
                      </a:br>
                      <a:r>
                        <a:rPr lang="en-US" sz="1400" noProof="0" dirty="0" smtClean="0"/>
                        <a:t>students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 % 10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% 9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% 8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% 7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% 6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% </a:t>
                      </a:r>
                      <a:r>
                        <a:rPr lang="sl-SI" sz="1400" noProof="0" dirty="0" smtClean="0"/>
                        <a:t/>
                      </a:r>
                      <a:br>
                        <a:rPr lang="sl-SI" sz="1400" noProof="0" dirty="0" smtClean="0"/>
                      </a:br>
                      <a:r>
                        <a:rPr lang="en-US" sz="1400" noProof="0" dirty="0" smtClean="0"/>
                        <a:t>fail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Av</a:t>
                      </a:r>
                      <a:r>
                        <a:rPr lang="sl-SI" sz="1400" noProof="0" dirty="0" smtClean="0"/>
                        <a:t>era</a:t>
                      </a:r>
                      <a:r>
                        <a:rPr lang="en-US" sz="1400" noProof="0" dirty="0" smtClean="0"/>
                        <a:t>g</a:t>
                      </a:r>
                      <a:r>
                        <a:rPr lang="sl-SI" sz="1400" noProof="0" dirty="0" smtClean="0"/>
                        <a:t>e</a:t>
                      </a:r>
                      <a:r>
                        <a:rPr lang="en-US" sz="1400" noProof="0" dirty="0" smtClean="0"/>
                        <a:t> grade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Av</a:t>
                      </a:r>
                      <a:r>
                        <a:rPr lang="sl-SI" sz="1400" noProof="0" dirty="0" smtClean="0"/>
                        <a:t>era</a:t>
                      </a:r>
                      <a:r>
                        <a:rPr lang="en-US" sz="1400" noProof="0" dirty="0" smtClean="0"/>
                        <a:t>g</a:t>
                      </a:r>
                      <a:r>
                        <a:rPr lang="sl-SI" sz="1400" noProof="0" dirty="0" smtClean="0"/>
                        <a:t>e</a:t>
                      </a:r>
                      <a:r>
                        <a:rPr lang="en-US" sz="1400" noProof="0" dirty="0" smtClean="0"/>
                        <a:t>  pass</a:t>
                      </a:r>
                      <a:r>
                        <a:rPr lang="sl-SI" sz="1400" noProof="0" dirty="0" err="1" smtClean="0"/>
                        <a:t>ed</a:t>
                      </a:r>
                      <a:r>
                        <a:rPr lang="en-US" sz="1400" noProof="0" dirty="0" smtClean="0"/>
                        <a:t> </a:t>
                      </a:r>
                      <a:r>
                        <a:rPr lang="sl-SI" sz="1400" noProof="0" dirty="0" smtClean="0"/>
                        <a:t/>
                      </a:r>
                      <a:br>
                        <a:rPr lang="sl-SI" sz="1400" noProof="0" dirty="0" smtClean="0"/>
                      </a:br>
                      <a:r>
                        <a:rPr lang="en-US" sz="1400" noProof="0" dirty="0" smtClean="0"/>
                        <a:t>grade</a:t>
                      </a:r>
                      <a:endParaRPr lang="en-US" sz="1400" noProof="0" dirty="0"/>
                    </a:p>
                  </a:txBody>
                  <a:tcPr/>
                </a:tc>
              </a:tr>
              <a:tr h="379657">
                <a:tc>
                  <a:txBody>
                    <a:bodyPr/>
                    <a:lstStyle/>
                    <a:p>
                      <a:r>
                        <a:rPr lang="sl-SI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14%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11%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dirty="0" smtClean="0"/>
                        <a:t>47%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6,67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8,14</a:t>
                      </a:r>
                      <a:endParaRPr lang="en-US" dirty="0"/>
                    </a:p>
                  </a:txBody>
                  <a:tcPr/>
                </a:tc>
              </a:tr>
              <a:tr h="379657">
                <a:tc>
                  <a:txBody>
                    <a:bodyPr/>
                    <a:lstStyle/>
                    <a:p>
                      <a:r>
                        <a:rPr lang="sl-SI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sl-S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6,86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7,76</a:t>
                      </a:r>
                      <a:endParaRPr lang="en-US" dirty="0"/>
                    </a:p>
                  </a:txBody>
                  <a:tcPr/>
                </a:tc>
              </a:tr>
              <a:tr h="379657">
                <a:tc>
                  <a:txBody>
                    <a:bodyPr/>
                    <a:lstStyle/>
                    <a:p>
                      <a:r>
                        <a:rPr lang="sl-SI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6,23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7,56</a:t>
                      </a:r>
                      <a:endParaRPr lang="en-US" dirty="0"/>
                    </a:p>
                  </a:txBody>
                  <a:tcPr/>
                </a:tc>
              </a:tr>
              <a:tr h="379657">
                <a:tc>
                  <a:txBody>
                    <a:bodyPr/>
                    <a:lstStyle/>
                    <a:p>
                      <a:r>
                        <a:rPr lang="sl-SI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6,15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7,07</a:t>
                      </a:r>
                      <a:endParaRPr lang="en-US" dirty="0"/>
                    </a:p>
                  </a:txBody>
                  <a:tcPr/>
                </a:tc>
              </a:tr>
              <a:tr h="323035">
                <a:tc>
                  <a:txBody>
                    <a:bodyPr/>
                    <a:lstStyle/>
                    <a:p>
                      <a:r>
                        <a:rPr lang="sl-SI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5,81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6,72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40763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dirty="0" err="1"/>
              <a:t>Results</a:t>
            </a:r>
            <a:r>
              <a:rPr lang="sl-SI" sz="4000" dirty="0"/>
              <a:t> (</a:t>
            </a:r>
            <a:r>
              <a:rPr lang="sl-SI" sz="4000" dirty="0" err="1"/>
              <a:t>Basics</a:t>
            </a:r>
            <a:r>
              <a:rPr lang="sl-SI" sz="4000" dirty="0"/>
              <a:t> </a:t>
            </a:r>
            <a:r>
              <a:rPr lang="sl-SI" sz="4000" dirty="0" err="1"/>
              <a:t>of</a:t>
            </a:r>
            <a:r>
              <a:rPr lang="sl-SI" sz="4000" dirty="0"/>
              <a:t> </a:t>
            </a:r>
            <a:r>
              <a:rPr lang="sl-SI" sz="4000" dirty="0" err="1"/>
              <a:t>Web</a:t>
            </a:r>
            <a:r>
              <a:rPr lang="sl-SI" sz="4000" dirty="0"/>
              <a:t> Technologies)</a:t>
            </a:r>
            <a:endParaRPr lang="en-US" sz="4000" dirty="0"/>
          </a:p>
        </p:txBody>
      </p:sp>
      <p:graphicFrame>
        <p:nvGraphicFramePr>
          <p:cNvPr id="6" name="Grafikon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7421584"/>
              </p:ext>
            </p:extLst>
          </p:nvPr>
        </p:nvGraphicFramePr>
        <p:xfrm>
          <a:off x="467544" y="155679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ikon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4482299"/>
              </p:ext>
            </p:extLst>
          </p:nvPr>
        </p:nvGraphicFramePr>
        <p:xfrm>
          <a:off x="4139952" y="371703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750829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dirty="0" err="1"/>
              <a:t>Results</a:t>
            </a:r>
            <a:r>
              <a:rPr lang="sl-SI" sz="4000" dirty="0"/>
              <a:t> </a:t>
            </a:r>
            <a:r>
              <a:rPr lang="sl-SI" sz="4000" dirty="0" smtClean="0"/>
              <a:t>(</a:t>
            </a:r>
            <a:r>
              <a:rPr lang="sl-SI" sz="4000" dirty="0" err="1"/>
              <a:t>Basics</a:t>
            </a:r>
            <a:r>
              <a:rPr lang="sl-SI" sz="4000" dirty="0"/>
              <a:t> </a:t>
            </a:r>
            <a:r>
              <a:rPr lang="sl-SI" sz="4000" dirty="0" err="1"/>
              <a:t>of</a:t>
            </a:r>
            <a:r>
              <a:rPr lang="sl-SI" sz="4000" dirty="0"/>
              <a:t> </a:t>
            </a:r>
            <a:r>
              <a:rPr lang="sl-SI" sz="4000" dirty="0" err="1"/>
              <a:t>Web</a:t>
            </a:r>
            <a:r>
              <a:rPr lang="sl-SI" sz="4000" dirty="0"/>
              <a:t> Technologies</a:t>
            </a:r>
            <a:r>
              <a:rPr lang="sl-SI" sz="4000" dirty="0" smtClean="0"/>
              <a:t>)</a:t>
            </a:r>
            <a:endParaRPr lang="en-US" sz="4000" dirty="0"/>
          </a:p>
        </p:txBody>
      </p:sp>
      <p:graphicFrame>
        <p:nvGraphicFramePr>
          <p:cNvPr id="5" name="Grafikon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669000"/>
              </p:ext>
            </p:extLst>
          </p:nvPr>
        </p:nvGraphicFramePr>
        <p:xfrm>
          <a:off x="1259632" y="1484784"/>
          <a:ext cx="3133333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kon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6953216"/>
              </p:ext>
            </p:extLst>
          </p:nvPr>
        </p:nvGraphicFramePr>
        <p:xfrm>
          <a:off x="4716016" y="1484784"/>
          <a:ext cx="3208696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afikon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4077944"/>
              </p:ext>
            </p:extLst>
          </p:nvPr>
        </p:nvGraphicFramePr>
        <p:xfrm>
          <a:off x="50224" y="3717032"/>
          <a:ext cx="2520279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Grafikon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532644"/>
              </p:ext>
            </p:extLst>
          </p:nvPr>
        </p:nvGraphicFramePr>
        <p:xfrm>
          <a:off x="2714520" y="3717032"/>
          <a:ext cx="3455068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Grafikon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4887542"/>
              </p:ext>
            </p:extLst>
          </p:nvPr>
        </p:nvGraphicFramePr>
        <p:xfrm>
          <a:off x="6170904" y="3717032"/>
          <a:ext cx="3124751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7771095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dirty="0" err="1"/>
              <a:t>Results</a:t>
            </a:r>
            <a:r>
              <a:rPr lang="sl-SI" sz="4000" dirty="0"/>
              <a:t> (</a:t>
            </a:r>
            <a:r>
              <a:rPr lang="sl-SI" sz="4000" dirty="0" err="1"/>
              <a:t>System</a:t>
            </a:r>
            <a:r>
              <a:rPr lang="sl-SI" sz="4000" dirty="0"/>
              <a:t> </a:t>
            </a:r>
            <a:r>
              <a:rPr lang="sl-SI" sz="4000" dirty="0" err="1"/>
              <a:t>Convergence</a:t>
            </a:r>
            <a:r>
              <a:rPr lang="sl-SI" sz="4000" dirty="0"/>
              <a:t> </a:t>
            </a:r>
            <a:r>
              <a:rPr lang="sl-SI" sz="4000" dirty="0" err="1"/>
              <a:t>and</a:t>
            </a:r>
            <a:r>
              <a:rPr lang="sl-SI" sz="4000" dirty="0"/>
              <a:t> </a:t>
            </a:r>
            <a:r>
              <a:rPr lang="sl-SI" sz="4000" dirty="0" err="1" smtClean="0"/>
              <a:t>Integration</a:t>
            </a:r>
            <a:r>
              <a:rPr lang="sl-SI" sz="4000" dirty="0" smtClean="0"/>
              <a:t>)</a:t>
            </a:r>
            <a:endParaRPr lang="en-US" sz="4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572820"/>
              </p:ext>
            </p:extLst>
          </p:nvPr>
        </p:nvGraphicFramePr>
        <p:xfrm>
          <a:off x="251520" y="2882219"/>
          <a:ext cx="8568950" cy="27070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1318"/>
                <a:gridCol w="1075602"/>
                <a:gridCol w="772711"/>
                <a:gridCol w="639775"/>
                <a:gridCol w="772711"/>
                <a:gridCol w="772711"/>
                <a:gridCol w="649872"/>
                <a:gridCol w="772711"/>
                <a:gridCol w="1159412"/>
                <a:gridCol w="1152127"/>
              </a:tblGrid>
              <a:tr h="822633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Year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N of </a:t>
                      </a:r>
                      <a:r>
                        <a:rPr lang="sl-SI" sz="1400" noProof="0" dirty="0" smtClean="0"/>
                        <a:t/>
                      </a:r>
                      <a:br>
                        <a:rPr lang="sl-SI" sz="1400" noProof="0" dirty="0" smtClean="0"/>
                      </a:br>
                      <a:r>
                        <a:rPr lang="en-US" sz="1400" noProof="0" dirty="0" smtClean="0"/>
                        <a:t>students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 % 10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% 9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% 8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% 7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% 6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% </a:t>
                      </a:r>
                      <a:r>
                        <a:rPr lang="sl-SI" sz="1400" noProof="0" dirty="0" smtClean="0"/>
                        <a:t/>
                      </a:r>
                      <a:br>
                        <a:rPr lang="sl-SI" sz="1400" noProof="0" dirty="0" smtClean="0"/>
                      </a:br>
                      <a:r>
                        <a:rPr lang="en-US" sz="1400" noProof="0" dirty="0" smtClean="0"/>
                        <a:t>fail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Av</a:t>
                      </a:r>
                      <a:r>
                        <a:rPr lang="sl-SI" sz="1400" noProof="0" dirty="0" smtClean="0"/>
                        <a:t>era</a:t>
                      </a:r>
                      <a:r>
                        <a:rPr lang="en-US" sz="1400" noProof="0" dirty="0" smtClean="0"/>
                        <a:t>g</a:t>
                      </a:r>
                      <a:r>
                        <a:rPr lang="sl-SI" sz="1400" noProof="0" dirty="0" smtClean="0"/>
                        <a:t>e</a:t>
                      </a:r>
                      <a:r>
                        <a:rPr lang="en-US" sz="1400" noProof="0" dirty="0" smtClean="0"/>
                        <a:t> grade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Av</a:t>
                      </a:r>
                      <a:r>
                        <a:rPr lang="sl-SI" sz="1400" noProof="0" dirty="0" smtClean="0"/>
                        <a:t>era</a:t>
                      </a:r>
                      <a:r>
                        <a:rPr lang="en-US" sz="1400" noProof="0" dirty="0" smtClean="0"/>
                        <a:t>g</a:t>
                      </a:r>
                      <a:r>
                        <a:rPr lang="sl-SI" sz="1400" noProof="0" dirty="0" smtClean="0"/>
                        <a:t>e</a:t>
                      </a:r>
                      <a:r>
                        <a:rPr lang="en-US" sz="1400" noProof="0" dirty="0" smtClean="0"/>
                        <a:t>  pass</a:t>
                      </a:r>
                      <a:r>
                        <a:rPr lang="sl-SI" sz="1400" noProof="0" dirty="0" err="1" smtClean="0"/>
                        <a:t>ed</a:t>
                      </a:r>
                      <a:r>
                        <a:rPr lang="en-US" sz="1400" noProof="0" dirty="0" smtClean="0"/>
                        <a:t> </a:t>
                      </a:r>
                      <a:r>
                        <a:rPr lang="sl-SI" sz="1400" noProof="0" dirty="0" smtClean="0"/>
                        <a:t/>
                      </a:r>
                      <a:br>
                        <a:rPr lang="sl-SI" sz="1400" noProof="0" dirty="0" smtClean="0"/>
                      </a:br>
                      <a:r>
                        <a:rPr lang="en-US" sz="1400" noProof="0" dirty="0" smtClean="0"/>
                        <a:t>grade</a:t>
                      </a:r>
                      <a:endParaRPr lang="en-US" sz="1400" noProof="0" dirty="0"/>
                    </a:p>
                  </a:txBody>
                  <a:tcPr/>
                </a:tc>
              </a:tr>
              <a:tr h="379657">
                <a:tc>
                  <a:txBody>
                    <a:bodyPr/>
                    <a:lstStyle/>
                    <a:p>
                      <a:r>
                        <a:rPr lang="sl-SI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6,98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8,28</a:t>
                      </a:r>
                      <a:endParaRPr lang="en-US" dirty="0"/>
                    </a:p>
                  </a:txBody>
                  <a:tcPr/>
                </a:tc>
              </a:tr>
              <a:tr h="379657">
                <a:tc>
                  <a:txBody>
                    <a:bodyPr/>
                    <a:lstStyle/>
                    <a:p>
                      <a:r>
                        <a:rPr lang="sl-SI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6,48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7,88</a:t>
                      </a:r>
                      <a:endParaRPr lang="en-US" dirty="0"/>
                    </a:p>
                  </a:txBody>
                  <a:tcPr/>
                </a:tc>
              </a:tr>
              <a:tr h="379657">
                <a:tc>
                  <a:txBody>
                    <a:bodyPr/>
                    <a:lstStyle/>
                    <a:p>
                      <a:r>
                        <a:rPr lang="sl-SI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6,30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7,77</a:t>
                      </a:r>
                      <a:endParaRPr lang="en-US" dirty="0"/>
                    </a:p>
                  </a:txBody>
                  <a:tcPr/>
                </a:tc>
              </a:tr>
              <a:tr h="379657">
                <a:tc>
                  <a:txBody>
                    <a:bodyPr/>
                    <a:lstStyle/>
                    <a:p>
                      <a:r>
                        <a:rPr lang="sl-SI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6,67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7,43</a:t>
                      </a:r>
                      <a:endParaRPr lang="en-US" dirty="0"/>
                    </a:p>
                  </a:txBody>
                  <a:tcPr/>
                </a:tc>
              </a:tr>
              <a:tr h="323035">
                <a:tc>
                  <a:txBody>
                    <a:bodyPr/>
                    <a:lstStyle/>
                    <a:p>
                      <a:r>
                        <a:rPr lang="sl-SI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6,59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7,71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0912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Renewed </a:t>
            </a:r>
            <a:r>
              <a:rPr lang="en-US" dirty="0" smtClean="0"/>
              <a:t>study</a:t>
            </a:r>
            <a:r>
              <a:rPr lang="sl-SI" dirty="0" smtClean="0"/>
              <a:t> </a:t>
            </a:r>
            <a:r>
              <a:rPr lang="en-US" dirty="0" smtClean="0"/>
              <a:t>programs </a:t>
            </a:r>
            <a:endParaRPr lang="en-US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Electrical Engineering </a:t>
            </a:r>
          </a:p>
          <a:p>
            <a:r>
              <a:rPr lang="en-US" sz="2400" dirty="0"/>
              <a:t>Computer Science and Information Technologies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Informatics and Technologies of Communication </a:t>
            </a:r>
            <a:endParaRPr lang="sl-SI" sz="2400" dirty="0" smtClean="0">
              <a:solidFill>
                <a:srgbClr val="FF0000"/>
              </a:solidFill>
            </a:endParaRPr>
          </a:p>
          <a:p>
            <a:r>
              <a:rPr lang="en-US" sz="2400" dirty="0"/>
              <a:t>Media Communications 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Telecommunications 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Industrial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Engineering – option Electrical Engineering </a:t>
            </a:r>
          </a:p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Mechatronics </a:t>
            </a:r>
          </a:p>
        </p:txBody>
      </p:sp>
    </p:spTree>
    <p:extLst>
      <p:ext uri="{BB962C8B-B14F-4D97-AF65-F5344CB8AC3E}">
        <p14:creationId xmlns:p14="http://schemas.microsoft.com/office/powerpoint/2010/main" val="32200358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/>
              <a:t>Results</a:t>
            </a:r>
            <a:r>
              <a:rPr lang="sl-SI" dirty="0"/>
              <a:t> (</a:t>
            </a:r>
            <a:r>
              <a:rPr lang="sl-SI" dirty="0" err="1"/>
              <a:t>System</a:t>
            </a:r>
            <a:r>
              <a:rPr lang="sl-SI" dirty="0"/>
              <a:t> </a:t>
            </a:r>
            <a:r>
              <a:rPr lang="sl-SI" dirty="0" err="1"/>
              <a:t>Convergence</a:t>
            </a:r>
            <a:r>
              <a:rPr lang="sl-SI" dirty="0"/>
              <a:t>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Integration</a:t>
            </a:r>
            <a:r>
              <a:rPr lang="sl-SI" dirty="0"/>
              <a:t>)</a:t>
            </a:r>
            <a:endParaRPr lang="en-US" dirty="0"/>
          </a:p>
        </p:txBody>
      </p:sp>
      <p:graphicFrame>
        <p:nvGraphicFramePr>
          <p:cNvPr id="4" name="Grafikon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643758"/>
              </p:ext>
            </p:extLst>
          </p:nvPr>
        </p:nvGraphicFramePr>
        <p:xfrm>
          <a:off x="251520" y="1556792"/>
          <a:ext cx="554461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on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9245763"/>
              </p:ext>
            </p:extLst>
          </p:nvPr>
        </p:nvGraphicFramePr>
        <p:xfrm>
          <a:off x="4355976" y="393305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85887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/>
              <a:t>Results</a:t>
            </a:r>
            <a:r>
              <a:rPr lang="sl-SI" dirty="0"/>
              <a:t> (</a:t>
            </a:r>
            <a:r>
              <a:rPr lang="sl-SI" dirty="0" err="1"/>
              <a:t>System</a:t>
            </a:r>
            <a:r>
              <a:rPr lang="sl-SI" dirty="0"/>
              <a:t> </a:t>
            </a:r>
            <a:r>
              <a:rPr lang="sl-SI" dirty="0" err="1"/>
              <a:t>Convergence</a:t>
            </a:r>
            <a:r>
              <a:rPr lang="sl-SI" dirty="0"/>
              <a:t>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Integration</a:t>
            </a:r>
            <a:r>
              <a:rPr lang="sl-SI" dirty="0"/>
              <a:t>)</a:t>
            </a:r>
            <a:endParaRPr lang="en-US" dirty="0"/>
          </a:p>
        </p:txBody>
      </p:sp>
      <p:graphicFrame>
        <p:nvGraphicFramePr>
          <p:cNvPr id="4" name="Grafikon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133086"/>
              </p:ext>
            </p:extLst>
          </p:nvPr>
        </p:nvGraphicFramePr>
        <p:xfrm>
          <a:off x="1403648" y="1844824"/>
          <a:ext cx="3000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ikon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9247963"/>
              </p:ext>
            </p:extLst>
          </p:nvPr>
        </p:nvGraphicFramePr>
        <p:xfrm>
          <a:off x="5004048" y="1844824"/>
          <a:ext cx="3000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on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864725"/>
              </p:ext>
            </p:extLst>
          </p:nvPr>
        </p:nvGraphicFramePr>
        <p:xfrm>
          <a:off x="54504" y="3861048"/>
          <a:ext cx="3000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Grafikon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373935"/>
              </p:ext>
            </p:extLst>
          </p:nvPr>
        </p:nvGraphicFramePr>
        <p:xfrm>
          <a:off x="3078840" y="3861048"/>
          <a:ext cx="3000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Grafikon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1947614"/>
              </p:ext>
            </p:extLst>
          </p:nvPr>
        </p:nvGraphicFramePr>
        <p:xfrm>
          <a:off x="6144000" y="3861048"/>
          <a:ext cx="3000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7088080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dirty="0" err="1" smtClean="0"/>
              <a:t>Results</a:t>
            </a:r>
            <a:r>
              <a:rPr lang="sl-SI" sz="4000" dirty="0" smtClean="0"/>
              <a:t> </a:t>
            </a:r>
            <a:r>
              <a:rPr lang="sl-SI" sz="4000" dirty="0"/>
              <a:t>(</a:t>
            </a:r>
            <a:r>
              <a:rPr lang="sl-SI" sz="4000" dirty="0" err="1"/>
              <a:t>Development</a:t>
            </a:r>
            <a:r>
              <a:rPr lang="sl-SI" sz="4000" dirty="0"/>
              <a:t> </a:t>
            </a:r>
            <a:r>
              <a:rPr lang="sl-SI" sz="4000" dirty="0" err="1"/>
              <a:t>of</a:t>
            </a:r>
            <a:r>
              <a:rPr lang="sl-SI" sz="4000" dirty="0"/>
              <a:t> </a:t>
            </a:r>
            <a:r>
              <a:rPr lang="sl-SI" sz="4000" dirty="0" err="1"/>
              <a:t>Information</a:t>
            </a:r>
            <a:r>
              <a:rPr lang="sl-SI" sz="4000" dirty="0"/>
              <a:t> </a:t>
            </a:r>
            <a:r>
              <a:rPr lang="sl-SI" sz="4000" dirty="0" err="1" smtClean="0"/>
              <a:t>Services</a:t>
            </a:r>
            <a:r>
              <a:rPr lang="sl-SI" sz="4000" dirty="0" smtClean="0"/>
              <a:t>)</a:t>
            </a:r>
            <a:endParaRPr lang="en-US" sz="4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620579"/>
              </p:ext>
            </p:extLst>
          </p:nvPr>
        </p:nvGraphicFramePr>
        <p:xfrm>
          <a:off x="179512" y="2060848"/>
          <a:ext cx="8568950" cy="27070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1318"/>
                <a:gridCol w="1075602"/>
                <a:gridCol w="772711"/>
                <a:gridCol w="639775"/>
                <a:gridCol w="772711"/>
                <a:gridCol w="772711"/>
                <a:gridCol w="649872"/>
                <a:gridCol w="772711"/>
                <a:gridCol w="1159412"/>
                <a:gridCol w="1152127"/>
              </a:tblGrid>
              <a:tr h="822633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Year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N of </a:t>
                      </a:r>
                      <a:r>
                        <a:rPr lang="sl-SI" sz="1400" noProof="0" dirty="0" smtClean="0"/>
                        <a:t/>
                      </a:r>
                      <a:br>
                        <a:rPr lang="sl-SI" sz="1400" noProof="0" dirty="0" smtClean="0"/>
                      </a:br>
                      <a:r>
                        <a:rPr lang="en-US" sz="1400" noProof="0" dirty="0" smtClean="0"/>
                        <a:t>students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 % 10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% 9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% 8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% 7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% 6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% </a:t>
                      </a:r>
                      <a:r>
                        <a:rPr lang="sl-SI" sz="1400" noProof="0" dirty="0" smtClean="0"/>
                        <a:t/>
                      </a:r>
                      <a:br>
                        <a:rPr lang="sl-SI" sz="1400" noProof="0" dirty="0" smtClean="0"/>
                      </a:br>
                      <a:r>
                        <a:rPr lang="en-US" sz="1400" noProof="0" dirty="0" smtClean="0"/>
                        <a:t>fail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Av</a:t>
                      </a:r>
                      <a:r>
                        <a:rPr lang="sl-SI" sz="1400" noProof="0" dirty="0" smtClean="0"/>
                        <a:t>era</a:t>
                      </a:r>
                      <a:r>
                        <a:rPr lang="en-US" sz="1400" noProof="0" dirty="0" smtClean="0"/>
                        <a:t>g</a:t>
                      </a:r>
                      <a:r>
                        <a:rPr lang="sl-SI" sz="1400" noProof="0" dirty="0" smtClean="0"/>
                        <a:t>e</a:t>
                      </a:r>
                      <a:r>
                        <a:rPr lang="en-US" sz="1400" noProof="0" dirty="0" smtClean="0"/>
                        <a:t> grade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Av</a:t>
                      </a:r>
                      <a:r>
                        <a:rPr lang="sl-SI" sz="1400" noProof="0" dirty="0" smtClean="0"/>
                        <a:t>era</a:t>
                      </a:r>
                      <a:r>
                        <a:rPr lang="en-US" sz="1400" noProof="0" dirty="0" smtClean="0"/>
                        <a:t>g</a:t>
                      </a:r>
                      <a:r>
                        <a:rPr lang="sl-SI" sz="1400" noProof="0" dirty="0" smtClean="0"/>
                        <a:t>e</a:t>
                      </a:r>
                      <a:r>
                        <a:rPr lang="en-US" sz="1400" noProof="0" dirty="0" smtClean="0"/>
                        <a:t>  pass</a:t>
                      </a:r>
                      <a:r>
                        <a:rPr lang="sl-SI" sz="1400" noProof="0" dirty="0" err="1" smtClean="0"/>
                        <a:t>ed</a:t>
                      </a:r>
                      <a:r>
                        <a:rPr lang="en-US" sz="1400" noProof="0" dirty="0" smtClean="0"/>
                        <a:t> </a:t>
                      </a:r>
                      <a:r>
                        <a:rPr lang="sl-SI" sz="1400" noProof="0" dirty="0" smtClean="0"/>
                        <a:t/>
                      </a:r>
                      <a:br>
                        <a:rPr lang="sl-SI" sz="1400" noProof="0" dirty="0" smtClean="0"/>
                      </a:br>
                      <a:r>
                        <a:rPr lang="en-US" sz="1400" noProof="0" dirty="0" smtClean="0"/>
                        <a:t>grade</a:t>
                      </a:r>
                      <a:endParaRPr lang="en-US" sz="1400" noProof="0" dirty="0"/>
                    </a:p>
                  </a:txBody>
                  <a:tcPr/>
                </a:tc>
              </a:tr>
              <a:tr h="379657">
                <a:tc>
                  <a:txBody>
                    <a:bodyPr/>
                    <a:lstStyle/>
                    <a:p>
                      <a:r>
                        <a:rPr lang="sl-SI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7,9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8,22</a:t>
                      </a:r>
                      <a:endParaRPr lang="en-US" dirty="0"/>
                    </a:p>
                  </a:txBody>
                  <a:tcPr/>
                </a:tc>
              </a:tr>
              <a:tr h="379657">
                <a:tc>
                  <a:txBody>
                    <a:bodyPr/>
                    <a:lstStyle/>
                    <a:p>
                      <a:r>
                        <a:rPr lang="sl-SI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6,94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8,08</a:t>
                      </a:r>
                      <a:endParaRPr lang="en-US" dirty="0"/>
                    </a:p>
                  </a:txBody>
                  <a:tcPr/>
                </a:tc>
              </a:tr>
              <a:tr h="379657">
                <a:tc>
                  <a:txBody>
                    <a:bodyPr/>
                    <a:lstStyle/>
                    <a:p>
                      <a:r>
                        <a:rPr lang="sl-SI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6,6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8,43</a:t>
                      </a:r>
                      <a:endParaRPr lang="en-US" dirty="0"/>
                    </a:p>
                  </a:txBody>
                  <a:tcPr/>
                </a:tc>
              </a:tr>
              <a:tr h="379657">
                <a:tc>
                  <a:txBody>
                    <a:bodyPr/>
                    <a:lstStyle/>
                    <a:p>
                      <a:r>
                        <a:rPr lang="sl-SI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7,19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7,71</a:t>
                      </a:r>
                      <a:endParaRPr lang="en-US" dirty="0"/>
                    </a:p>
                  </a:txBody>
                  <a:tcPr/>
                </a:tc>
              </a:tr>
              <a:tr h="323035">
                <a:tc>
                  <a:txBody>
                    <a:bodyPr/>
                    <a:lstStyle/>
                    <a:p>
                      <a:r>
                        <a:rPr lang="sl-SI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7,05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7,44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847668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/>
              <a:t>Results</a:t>
            </a:r>
            <a:r>
              <a:rPr lang="sl-SI" dirty="0"/>
              <a:t> (</a:t>
            </a:r>
            <a:r>
              <a:rPr lang="sl-SI" dirty="0" err="1"/>
              <a:t>Development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</a:t>
            </a:r>
            <a:r>
              <a:rPr lang="sl-SI" dirty="0" err="1"/>
              <a:t>Information</a:t>
            </a:r>
            <a:r>
              <a:rPr lang="sl-SI" dirty="0"/>
              <a:t> </a:t>
            </a:r>
            <a:r>
              <a:rPr lang="sl-SI" dirty="0" err="1"/>
              <a:t>Services</a:t>
            </a:r>
            <a:r>
              <a:rPr lang="sl-SI" dirty="0"/>
              <a:t>)</a:t>
            </a:r>
            <a:endParaRPr lang="en-US" dirty="0"/>
          </a:p>
        </p:txBody>
      </p:sp>
      <p:graphicFrame>
        <p:nvGraphicFramePr>
          <p:cNvPr id="5" name="Grafikon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6922813"/>
              </p:ext>
            </p:extLst>
          </p:nvPr>
        </p:nvGraphicFramePr>
        <p:xfrm>
          <a:off x="395536" y="1628800"/>
          <a:ext cx="511256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kon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6394602"/>
              </p:ext>
            </p:extLst>
          </p:nvPr>
        </p:nvGraphicFramePr>
        <p:xfrm>
          <a:off x="4355976" y="386104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739798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/>
              <a:t>Results</a:t>
            </a:r>
            <a:r>
              <a:rPr lang="sl-SI" dirty="0"/>
              <a:t> (</a:t>
            </a:r>
            <a:r>
              <a:rPr lang="sl-SI" dirty="0" err="1"/>
              <a:t>Development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</a:t>
            </a:r>
            <a:r>
              <a:rPr lang="sl-SI" dirty="0" err="1"/>
              <a:t>Information</a:t>
            </a:r>
            <a:r>
              <a:rPr lang="sl-SI" dirty="0"/>
              <a:t> </a:t>
            </a:r>
            <a:r>
              <a:rPr lang="sl-SI" dirty="0" err="1"/>
              <a:t>Services</a:t>
            </a:r>
            <a:r>
              <a:rPr lang="sl-SI" dirty="0"/>
              <a:t>)</a:t>
            </a:r>
            <a:endParaRPr lang="en-US" dirty="0"/>
          </a:p>
        </p:txBody>
      </p:sp>
      <p:graphicFrame>
        <p:nvGraphicFramePr>
          <p:cNvPr id="5" name="Grafikon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2760949"/>
              </p:ext>
            </p:extLst>
          </p:nvPr>
        </p:nvGraphicFramePr>
        <p:xfrm>
          <a:off x="4860032" y="1772816"/>
          <a:ext cx="3000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kon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3282360"/>
              </p:ext>
            </p:extLst>
          </p:nvPr>
        </p:nvGraphicFramePr>
        <p:xfrm>
          <a:off x="-84184" y="3789040"/>
          <a:ext cx="3000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ikon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9492128"/>
              </p:ext>
            </p:extLst>
          </p:nvPr>
        </p:nvGraphicFramePr>
        <p:xfrm>
          <a:off x="3012160" y="3789040"/>
          <a:ext cx="3000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afikon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2066697"/>
              </p:ext>
            </p:extLst>
          </p:nvPr>
        </p:nvGraphicFramePr>
        <p:xfrm>
          <a:off x="6252520" y="3789040"/>
          <a:ext cx="3000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Grafikon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8074269"/>
              </p:ext>
            </p:extLst>
          </p:nvPr>
        </p:nvGraphicFramePr>
        <p:xfrm>
          <a:off x="1331640" y="1772816"/>
          <a:ext cx="3000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9739798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Results</a:t>
            </a:r>
            <a:r>
              <a:rPr lang="sl-SI" dirty="0" smtClean="0"/>
              <a:t> </a:t>
            </a:r>
            <a:r>
              <a:rPr lang="sl-SI" dirty="0"/>
              <a:t>(</a:t>
            </a:r>
            <a:r>
              <a:rPr lang="sl-SI" dirty="0" err="1"/>
              <a:t>Practical</a:t>
            </a:r>
            <a:r>
              <a:rPr lang="sl-SI" dirty="0"/>
              <a:t> </a:t>
            </a:r>
            <a:r>
              <a:rPr lang="sl-SI" dirty="0" err="1"/>
              <a:t>Course</a:t>
            </a:r>
            <a:r>
              <a:rPr lang="sl-SI" dirty="0"/>
              <a:t> 1)</a:t>
            </a:r>
            <a:endParaRPr lang="en-US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896758"/>
              </p:ext>
            </p:extLst>
          </p:nvPr>
        </p:nvGraphicFramePr>
        <p:xfrm>
          <a:off x="566314" y="1556792"/>
          <a:ext cx="7493348" cy="158194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1318"/>
                <a:gridCol w="772711"/>
                <a:gridCol w="639775"/>
                <a:gridCol w="772711"/>
                <a:gridCol w="772711"/>
                <a:gridCol w="649872"/>
                <a:gridCol w="772711"/>
                <a:gridCol w="1159412"/>
                <a:gridCol w="1152127"/>
              </a:tblGrid>
              <a:tr h="822633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Year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 % 10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% 9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% 8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% 7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% 6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% </a:t>
                      </a:r>
                      <a:r>
                        <a:rPr lang="sl-SI" sz="1400" noProof="0" dirty="0" smtClean="0"/>
                        <a:t/>
                      </a:r>
                      <a:br>
                        <a:rPr lang="sl-SI" sz="1400" noProof="0" dirty="0" smtClean="0"/>
                      </a:br>
                      <a:r>
                        <a:rPr lang="en-US" sz="1400" noProof="0" dirty="0" smtClean="0"/>
                        <a:t>fail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Av</a:t>
                      </a:r>
                      <a:r>
                        <a:rPr lang="sl-SI" sz="1400" noProof="0" dirty="0" smtClean="0"/>
                        <a:t>era</a:t>
                      </a:r>
                      <a:r>
                        <a:rPr lang="en-US" sz="1400" noProof="0" dirty="0" smtClean="0"/>
                        <a:t>g</a:t>
                      </a:r>
                      <a:r>
                        <a:rPr lang="sl-SI" sz="1400" noProof="0" dirty="0" smtClean="0"/>
                        <a:t>e</a:t>
                      </a:r>
                      <a:r>
                        <a:rPr lang="en-US" sz="1400" noProof="0" dirty="0" smtClean="0"/>
                        <a:t> grade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Av</a:t>
                      </a:r>
                      <a:r>
                        <a:rPr lang="sl-SI" sz="1400" noProof="0" dirty="0" smtClean="0"/>
                        <a:t>era</a:t>
                      </a:r>
                      <a:r>
                        <a:rPr lang="en-US" sz="1400" noProof="0" dirty="0" smtClean="0"/>
                        <a:t>g</a:t>
                      </a:r>
                      <a:r>
                        <a:rPr lang="sl-SI" sz="1400" noProof="0" dirty="0" smtClean="0"/>
                        <a:t>e</a:t>
                      </a:r>
                      <a:r>
                        <a:rPr lang="en-US" sz="1400" noProof="0" dirty="0" smtClean="0"/>
                        <a:t>  pass</a:t>
                      </a:r>
                      <a:r>
                        <a:rPr lang="sl-SI" sz="1400" noProof="0" dirty="0" err="1" smtClean="0"/>
                        <a:t>ed</a:t>
                      </a:r>
                      <a:r>
                        <a:rPr lang="en-US" sz="1400" noProof="0" dirty="0" smtClean="0"/>
                        <a:t> </a:t>
                      </a:r>
                      <a:r>
                        <a:rPr lang="sl-SI" sz="1400" noProof="0" dirty="0" smtClean="0"/>
                        <a:t/>
                      </a:r>
                      <a:br>
                        <a:rPr lang="sl-SI" sz="1400" noProof="0" dirty="0" smtClean="0"/>
                      </a:br>
                      <a:r>
                        <a:rPr lang="en-US" sz="1400" noProof="0" dirty="0" smtClean="0"/>
                        <a:t>grade</a:t>
                      </a:r>
                      <a:endParaRPr lang="en-US" sz="1400" noProof="0" dirty="0"/>
                    </a:p>
                  </a:txBody>
                  <a:tcPr/>
                </a:tc>
              </a:tr>
              <a:tr h="379657">
                <a:tc>
                  <a:txBody>
                    <a:bodyPr/>
                    <a:lstStyle/>
                    <a:p>
                      <a:r>
                        <a:rPr lang="sl-SI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9,39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9,76</a:t>
                      </a:r>
                      <a:endParaRPr lang="en-US" dirty="0"/>
                    </a:p>
                  </a:txBody>
                  <a:tcPr/>
                </a:tc>
              </a:tr>
              <a:tr h="379657">
                <a:tc>
                  <a:txBody>
                    <a:bodyPr/>
                    <a:lstStyle/>
                    <a:p>
                      <a:r>
                        <a:rPr lang="sl-SI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8,76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8,93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Grafikon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0010529"/>
              </p:ext>
            </p:extLst>
          </p:nvPr>
        </p:nvGraphicFramePr>
        <p:xfrm>
          <a:off x="957723" y="3789240"/>
          <a:ext cx="3000000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kon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1984722"/>
              </p:ext>
            </p:extLst>
          </p:nvPr>
        </p:nvGraphicFramePr>
        <p:xfrm>
          <a:off x="4486115" y="3789240"/>
          <a:ext cx="3182229" cy="18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637802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Results</a:t>
            </a:r>
            <a:r>
              <a:rPr lang="sl-SI" dirty="0" smtClean="0"/>
              <a:t> </a:t>
            </a:r>
            <a:r>
              <a:rPr lang="sl-SI" dirty="0"/>
              <a:t>(</a:t>
            </a:r>
            <a:r>
              <a:rPr lang="sl-SI" dirty="0" err="1"/>
              <a:t>Practical</a:t>
            </a:r>
            <a:r>
              <a:rPr lang="sl-SI" dirty="0"/>
              <a:t> </a:t>
            </a:r>
            <a:r>
              <a:rPr lang="sl-SI" dirty="0" err="1"/>
              <a:t>Course</a:t>
            </a:r>
            <a:r>
              <a:rPr lang="sl-SI" dirty="0"/>
              <a:t> </a:t>
            </a:r>
            <a:r>
              <a:rPr lang="sl-SI" dirty="0" smtClean="0"/>
              <a:t>3)</a:t>
            </a:r>
            <a:endParaRPr lang="en-US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897910"/>
              </p:ext>
            </p:extLst>
          </p:nvPr>
        </p:nvGraphicFramePr>
        <p:xfrm>
          <a:off x="566314" y="1556792"/>
          <a:ext cx="7493348" cy="19616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1318"/>
                <a:gridCol w="772711"/>
                <a:gridCol w="639775"/>
                <a:gridCol w="772711"/>
                <a:gridCol w="772711"/>
                <a:gridCol w="649872"/>
                <a:gridCol w="772711"/>
                <a:gridCol w="1159412"/>
                <a:gridCol w="1152127"/>
              </a:tblGrid>
              <a:tr h="822633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Year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 % 10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% 9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% 8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% 7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% 6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% </a:t>
                      </a:r>
                      <a:r>
                        <a:rPr lang="sl-SI" sz="1400" noProof="0" dirty="0" smtClean="0"/>
                        <a:t/>
                      </a:r>
                      <a:br>
                        <a:rPr lang="sl-SI" sz="1400" noProof="0" dirty="0" smtClean="0"/>
                      </a:br>
                      <a:r>
                        <a:rPr lang="en-US" sz="1400" noProof="0" dirty="0" smtClean="0"/>
                        <a:t>fail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Av</a:t>
                      </a:r>
                      <a:r>
                        <a:rPr lang="sl-SI" sz="1400" noProof="0" dirty="0" smtClean="0"/>
                        <a:t>era</a:t>
                      </a:r>
                      <a:r>
                        <a:rPr lang="en-US" sz="1400" noProof="0" dirty="0" smtClean="0"/>
                        <a:t>g</a:t>
                      </a:r>
                      <a:r>
                        <a:rPr lang="sl-SI" sz="1400" noProof="0" dirty="0" smtClean="0"/>
                        <a:t>e</a:t>
                      </a:r>
                      <a:r>
                        <a:rPr lang="en-US" sz="1400" noProof="0" dirty="0" smtClean="0"/>
                        <a:t> grade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Av</a:t>
                      </a:r>
                      <a:r>
                        <a:rPr lang="sl-SI" sz="1400" noProof="0" dirty="0" smtClean="0"/>
                        <a:t>era</a:t>
                      </a:r>
                      <a:r>
                        <a:rPr lang="en-US" sz="1400" noProof="0" dirty="0" smtClean="0"/>
                        <a:t>g</a:t>
                      </a:r>
                      <a:r>
                        <a:rPr lang="sl-SI" sz="1400" noProof="0" dirty="0" smtClean="0"/>
                        <a:t>e</a:t>
                      </a:r>
                      <a:r>
                        <a:rPr lang="en-US" sz="1400" noProof="0" dirty="0" smtClean="0"/>
                        <a:t>  pass</a:t>
                      </a:r>
                      <a:r>
                        <a:rPr lang="sl-SI" sz="1400" noProof="0" dirty="0" err="1" smtClean="0"/>
                        <a:t>ed</a:t>
                      </a:r>
                      <a:r>
                        <a:rPr lang="en-US" sz="1400" noProof="0" dirty="0" smtClean="0"/>
                        <a:t> </a:t>
                      </a:r>
                      <a:r>
                        <a:rPr lang="sl-SI" sz="1400" noProof="0" dirty="0" smtClean="0"/>
                        <a:t/>
                      </a:r>
                      <a:br>
                        <a:rPr lang="sl-SI" sz="1400" noProof="0" dirty="0" smtClean="0"/>
                      </a:br>
                      <a:r>
                        <a:rPr lang="en-US" sz="1400" noProof="0" dirty="0" smtClean="0"/>
                        <a:t>grade</a:t>
                      </a:r>
                      <a:endParaRPr lang="en-US" sz="1400" noProof="0" dirty="0"/>
                    </a:p>
                  </a:txBody>
                  <a:tcPr/>
                </a:tc>
              </a:tr>
              <a:tr h="379657">
                <a:tc>
                  <a:txBody>
                    <a:bodyPr/>
                    <a:lstStyle/>
                    <a:p>
                      <a:r>
                        <a:rPr lang="sl-SI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7,33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9,05</a:t>
                      </a:r>
                      <a:endParaRPr lang="en-US" dirty="0"/>
                    </a:p>
                  </a:txBody>
                  <a:tcPr/>
                </a:tc>
              </a:tr>
              <a:tr h="379657">
                <a:tc>
                  <a:txBody>
                    <a:bodyPr/>
                    <a:lstStyle/>
                    <a:p>
                      <a:r>
                        <a:rPr lang="sl-SI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7,08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8,09</a:t>
                      </a:r>
                      <a:endParaRPr lang="en-US" dirty="0"/>
                    </a:p>
                  </a:txBody>
                  <a:tcPr/>
                </a:tc>
              </a:tr>
              <a:tr h="379657">
                <a:tc>
                  <a:txBody>
                    <a:bodyPr/>
                    <a:lstStyle/>
                    <a:p>
                      <a:r>
                        <a:rPr lang="sl-SI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8,08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8,62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Grafikon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7389507"/>
              </p:ext>
            </p:extLst>
          </p:nvPr>
        </p:nvGraphicFramePr>
        <p:xfrm>
          <a:off x="323528" y="4293096"/>
          <a:ext cx="3888432" cy="1663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afikon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4220437"/>
              </p:ext>
            </p:extLst>
          </p:nvPr>
        </p:nvGraphicFramePr>
        <p:xfrm>
          <a:off x="4932040" y="4221088"/>
          <a:ext cx="3635896" cy="1663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429437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Diagram 39"/>
          <p:cNvGraphicFramePr/>
          <p:nvPr>
            <p:extLst>
              <p:ext uri="{D42A27DB-BD31-4B8C-83A1-F6EECF244321}">
                <p14:modId xmlns:p14="http://schemas.microsoft.com/office/powerpoint/2010/main" val="2158948489"/>
              </p:ext>
            </p:extLst>
          </p:nvPr>
        </p:nvGraphicFramePr>
        <p:xfrm>
          <a:off x="5894364" y="2445398"/>
          <a:ext cx="3286148" cy="164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550"/>
            <a:ext cx="8229600" cy="758825"/>
          </a:xfrm>
        </p:spPr>
        <p:txBody>
          <a:bodyPr>
            <a:normAutofit fontScale="90000"/>
          </a:bodyPr>
          <a:lstStyle/>
          <a:p>
            <a:r>
              <a:rPr lang="en-US" altLang="sl-SI" dirty="0" smtClean="0"/>
              <a:t>ICT - Bologna level II courses</a:t>
            </a:r>
            <a:endParaRPr lang="en-US" altLang="sl-SI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82630669"/>
              </p:ext>
            </p:extLst>
          </p:nvPr>
        </p:nvGraphicFramePr>
        <p:xfrm>
          <a:off x="142844" y="2461006"/>
          <a:ext cx="3286148" cy="164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923099119"/>
              </p:ext>
            </p:extLst>
          </p:nvPr>
        </p:nvGraphicFramePr>
        <p:xfrm>
          <a:off x="214282" y="1170344"/>
          <a:ext cx="8371001" cy="114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1785919" y="1143375"/>
            <a:ext cx="492922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6213" indent="-176213">
              <a:buFont typeface="Arial" pitchFamily="34" charset="0"/>
              <a:buChar char="•"/>
            </a:pPr>
            <a:r>
              <a:rPr lang="en-US" sz="1400" dirty="0">
                <a:latin typeface="Calibri" pitchFamily="34" charset="0"/>
                <a:cs typeface="Times New Roman" pitchFamily="18" charset="0"/>
              </a:rPr>
              <a:t>Development of Information Systems and Services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Service Oriented Architectures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400" dirty="0">
                <a:latin typeface="Calibri" pitchFamily="34" charset="0"/>
                <a:cs typeface="Times New Roman" pitchFamily="18" charset="0"/>
              </a:rPr>
              <a:t>Data Modeling and Databases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400" dirty="0">
                <a:latin typeface="Calibri" pitchFamily="34" charset="0"/>
                <a:cs typeface="Times New Roman" pitchFamily="18" charset="0"/>
              </a:rPr>
              <a:t>Optimization of Business Processes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en-US" sz="1400" dirty="0">
                <a:latin typeface="Calibri" pitchFamily="34" charset="0"/>
                <a:cs typeface="Times New Roman" pitchFamily="18" charset="0"/>
              </a:rPr>
              <a:t>Information Technologies and Services Management</a:t>
            </a:r>
          </a:p>
        </p:txBody>
      </p: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214313" y="2589414"/>
            <a:ext cx="24288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200" dirty="0" smtClean="0">
                <a:latin typeface="Arial Narrow" pitchFamily="34" charset="0"/>
                <a:cs typeface="Times New Roman" pitchFamily="18" charset="0"/>
              </a:rPr>
              <a:t> Business Process Management</a:t>
            </a:r>
          </a:p>
          <a:p>
            <a:pPr>
              <a:buFont typeface="Arial" charset="0"/>
              <a:buChar char="•"/>
            </a:pPr>
            <a:r>
              <a:rPr lang="en-US" sz="1200" dirty="0" smtClean="0">
                <a:latin typeface="Arial Narrow" pitchFamily="34" charset="0"/>
                <a:cs typeface="Times New Roman" pitchFamily="18" charset="0"/>
              </a:rPr>
              <a:t> Electronic Commerce</a:t>
            </a:r>
          </a:p>
          <a:p>
            <a:pPr>
              <a:buFont typeface="Arial" charset="0"/>
              <a:buChar char="•"/>
            </a:pPr>
            <a:r>
              <a:rPr lang="en-US" sz="1200" dirty="0" smtClean="0">
                <a:latin typeface="Arial Narrow" pitchFamily="34" charset="0"/>
                <a:cs typeface="Times New Roman" pitchFamily="18" charset="0"/>
              </a:rPr>
              <a:t> ERP Systems</a:t>
            </a:r>
            <a:endParaRPr lang="en-US" sz="12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0" name="TextBox 20"/>
          <p:cNvSpPr txBox="1">
            <a:spLocks noChangeArrowheads="1"/>
          </p:cNvSpPr>
          <p:nvPr/>
        </p:nvSpPr>
        <p:spPr bwMode="auto">
          <a:xfrm>
            <a:off x="2510145" y="3695102"/>
            <a:ext cx="5000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l-SI" sz="900" dirty="0" smtClean="0"/>
              <a:t>2</a:t>
            </a:r>
            <a:r>
              <a:rPr lang="en-US" sz="900" dirty="0" smtClean="0"/>
              <a:t>.</a:t>
            </a:r>
            <a:r>
              <a:rPr lang="sl-SI" sz="900" dirty="0"/>
              <a:t>sem</a:t>
            </a:r>
            <a:endParaRPr lang="en-US" sz="900" dirty="0"/>
          </a:p>
        </p:txBody>
      </p:sp>
      <p:graphicFrame>
        <p:nvGraphicFramePr>
          <p:cNvPr id="26" name="Diagram 25"/>
          <p:cNvGraphicFramePr/>
          <p:nvPr>
            <p:extLst>
              <p:ext uri="{D42A27DB-BD31-4B8C-83A1-F6EECF244321}">
                <p14:modId xmlns:p14="http://schemas.microsoft.com/office/powerpoint/2010/main" val="680102220"/>
              </p:ext>
            </p:extLst>
          </p:nvPr>
        </p:nvGraphicFramePr>
        <p:xfrm>
          <a:off x="214282" y="5885252"/>
          <a:ext cx="8715436" cy="1000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28" name="TextBox 28"/>
          <p:cNvSpPr txBox="1">
            <a:spLocks noChangeArrowheads="1"/>
          </p:cNvSpPr>
          <p:nvPr/>
        </p:nvSpPr>
        <p:spPr bwMode="auto">
          <a:xfrm>
            <a:off x="1500166" y="6222778"/>
            <a:ext cx="369508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6213" indent="-176213">
              <a:buFont typeface="Arial" pitchFamily="34" charset="0"/>
              <a:buChar char="•"/>
            </a:pPr>
            <a:r>
              <a:rPr lang="en-US" sz="1600" dirty="0" smtClean="0">
                <a:latin typeface="Calibri" pitchFamily="34" charset="0"/>
                <a:cs typeface="Times New Roman" pitchFamily="18" charset="0"/>
              </a:rPr>
              <a:t>Empirical Research Methods +  </a:t>
            </a:r>
            <a:endParaRPr lang="en-US" sz="1600" dirty="0">
              <a:latin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29" name="Diagram 28"/>
          <p:cNvGraphicFramePr/>
          <p:nvPr>
            <p:extLst>
              <p:ext uri="{D42A27DB-BD31-4B8C-83A1-F6EECF244321}">
                <p14:modId xmlns:p14="http://schemas.microsoft.com/office/powerpoint/2010/main" val="2178974120"/>
              </p:ext>
            </p:extLst>
          </p:nvPr>
        </p:nvGraphicFramePr>
        <p:xfrm>
          <a:off x="5195278" y="6060238"/>
          <a:ext cx="3205186" cy="642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sp>
        <p:nvSpPr>
          <p:cNvPr id="30" name="TextBox 30"/>
          <p:cNvSpPr txBox="1">
            <a:spLocks noChangeArrowheads="1"/>
          </p:cNvSpPr>
          <p:nvPr/>
        </p:nvSpPr>
        <p:spPr bwMode="auto">
          <a:xfrm>
            <a:off x="5266716" y="6160194"/>
            <a:ext cx="30718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alibri" pitchFamily="34" charset="0"/>
                <a:cs typeface="Times New Roman" pitchFamily="18" charset="0"/>
              </a:rPr>
              <a:t>Master's Thesis</a:t>
            </a:r>
            <a:endParaRPr lang="en-US" sz="20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500034" y="1456096"/>
            <a:ext cx="571504" cy="571504"/>
          </a:xfrm>
          <a:prstGeom prst="ellipse">
            <a:avLst/>
          </a:prstGeom>
          <a:blipFill rotWithShape="0">
            <a:blip r:embed="rId27" cstate="print"/>
            <a:stretch>
              <a:fillRect/>
            </a:stretch>
          </a:blipFill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1" name="TextBox 20"/>
          <p:cNvSpPr txBox="1">
            <a:spLocks noChangeArrowheads="1"/>
          </p:cNvSpPr>
          <p:nvPr/>
        </p:nvSpPr>
        <p:spPr bwMode="auto">
          <a:xfrm>
            <a:off x="551812" y="1586779"/>
            <a:ext cx="5000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dirty="0" smtClean="0"/>
              <a:t>1.</a:t>
            </a:r>
            <a:r>
              <a:rPr lang="sl-SI" sz="900" dirty="0" smtClean="0"/>
              <a:t>sem</a:t>
            </a:r>
            <a:endParaRPr lang="en-US" sz="900" dirty="0"/>
          </a:p>
        </p:txBody>
      </p:sp>
      <p:sp>
        <p:nvSpPr>
          <p:cNvPr id="33" name="Oval 32"/>
          <p:cNvSpPr/>
          <p:nvPr/>
        </p:nvSpPr>
        <p:spPr>
          <a:xfrm>
            <a:off x="500034" y="6079902"/>
            <a:ext cx="571504" cy="571504"/>
          </a:xfrm>
          <a:prstGeom prst="ellipse">
            <a:avLst/>
          </a:prstGeom>
          <a:blipFill rotWithShape="0">
            <a:blip r:embed="rId27" cstate="print"/>
            <a:stretch>
              <a:fillRect/>
            </a:stretch>
          </a:blipFill>
          <a:scene3d>
            <a:camera prst="orthographicFront"/>
            <a:lightRig rig="flat" dir="t"/>
          </a:scene3d>
          <a:sp3d z="190500" extrusionH="12700" prstMaterial="plastic">
            <a:bevelT w="50800" h="50800"/>
          </a:sp3d>
        </p:spPr>
        <p:style>
          <a:ln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4" name="TextBox 20"/>
          <p:cNvSpPr txBox="1">
            <a:spLocks noChangeArrowheads="1"/>
          </p:cNvSpPr>
          <p:nvPr/>
        </p:nvSpPr>
        <p:spPr bwMode="auto">
          <a:xfrm>
            <a:off x="541980" y="6210585"/>
            <a:ext cx="5000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dirty="0" smtClean="0"/>
              <a:t>4.</a:t>
            </a:r>
            <a:r>
              <a:rPr lang="sl-SI" sz="900" dirty="0" smtClean="0"/>
              <a:t>sem</a:t>
            </a:r>
            <a:endParaRPr lang="en-US" sz="900" dirty="0"/>
          </a:p>
        </p:txBody>
      </p:sp>
      <p:sp>
        <p:nvSpPr>
          <p:cNvPr id="35" name="TextBox 20"/>
          <p:cNvSpPr txBox="1">
            <a:spLocks noChangeArrowheads="1"/>
          </p:cNvSpPr>
          <p:nvPr/>
        </p:nvSpPr>
        <p:spPr bwMode="auto">
          <a:xfrm rot="16200000">
            <a:off x="8239671" y="2873279"/>
            <a:ext cx="12144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latin typeface="Calibri" pitchFamily="34" charset="0"/>
              </a:rPr>
              <a:t>+ 2 Optional Subjects</a:t>
            </a:r>
            <a:endParaRPr lang="en-US" sz="1400" dirty="0">
              <a:latin typeface="Calibri" pitchFamily="34" charset="0"/>
            </a:endParaRPr>
          </a:p>
        </p:txBody>
      </p:sp>
      <p:graphicFrame>
        <p:nvGraphicFramePr>
          <p:cNvPr id="37" name="Diagram 36"/>
          <p:cNvGraphicFramePr/>
          <p:nvPr>
            <p:extLst>
              <p:ext uri="{D42A27DB-BD31-4B8C-83A1-F6EECF244321}">
                <p14:modId xmlns:p14="http://schemas.microsoft.com/office/powerpoint/2010/main" val="1660023620"/>
              </p:ext>
            </p:extLst>
          </p:nvPr>
        </p:nvGraphicFramePr>
        <p:xfrm>
          <a:off x="2997656" y="2445398"/>
          <a:ext cx="3286148" cy="164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  <p:sp>
        <p:nvSpPr>
          <p:cNvPr id="38" name="TextBox 9"/>
          <p:cNvSpPr txBox="1">
            <a:spLocks noChangeArrowheads="1"/>
          </p:cNvSpPr>
          <p:nvPr/>
        </p:nvSpPr>
        <p:spPr bwMode="auto">
          <a:xfrm>
            <a:off x="3069125" y="2481473"/>
            <a:ext cx="24288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200" dirty="0" smtClean="0">
                <a:latin typeface="Arial Narrow" pitchFamily="34" charset="0"/>
                <a:cs typeface="Times New Roman" pitchFamily="18" charset="0"/>
              </a:rPr>
              <a:t> Intelligent Systems</a:t>
            </a:r>
          </a:p>
          <a:p>
            <a:pPr>
              <a:buFont typeface="Arial" charset="0"/>
              <a:buChar char="•"/>
            </a:pPr>
            <a:r>
              <a:rPr lang="en-US" sz="1200" dirty="0" smtClean="0">
                <a:latin typeface="Arial Narrow" pitchFamily="34" charset="0"/>
                <a:cs typeface="Times New Roman" pitchFamily="18" charset="0"/>
              </a:rPr>
              <a:t> Development Technologies for Intelligent Solutions</a:t>
            </a:r>
          </a:p>
          <a:p>
            <a:pPr>
              <a:buFont typeface="Arial" charset="0"/>
              <a:buChar char="•"/>
            </a:pPr>
            <a:r>
              <a:rPr lang="en-US" sz="1200" dirty="0" smtClean="0">
                <a:latin typeface="Arial Narrow" pitchFamily="34" charset="0"/>
                <a:cs typeface="Times New Roman" pitchFamily="18" charset="0"/>
              </a:rPr>
              <a:t> Business Intelligence and Data Quality</a:t>
            </a:r>
            <a:endParaRPr lang="en-US" sz="12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9" name="TextBox 20"/>
          <p:cNvSpPr txBox="1">
            <a:spLocks noChangeArrowheads="1"/>
          </p:cNvSpPr>
          <p:nvPr/>
        </p:nvSpPr>
        <p:spPr bwMode="auto">
          <a:xfrm>
            <a:off x="5364957" y="3679494"/>
            <a:ext cx="5000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dirty="0" smtClean="0"/>
              <a:t>2.</a:t>
            </a:r>
            <a:r>
              <a:rPr lang="sl-SI" sz="900" dirty="0" smtClean="0"/>
              <a:t>sem</a:t>
            </a:r>
            <a:endParaRPr lang="en-US" sz="900" dirty="0"/>
          </a:p>
        </p:txBody>
      </p:sp>
      <p:sp>
        <p:nvSpPr>
          <p:cNvPr id="41" name="TextBox 9"/>
          <p:cNvSpPr txBox="1">
            <a:spLocks noChangeArrowheads="1"/>
          </p:cNvSpPr>
          <p:nvPr/>
        </p:nvSpPr>
        <p:spPr bwMode="auto">
          <a:xfrm>
            <a:off x="5965833" y="2573806"/>
            <a:ext cx="24288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2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1200" dirty="0">
                <a:latin typeface="Arial Narrow" pitchFamily="34" charset="0"/>
                <a:cs typeface="Times New Roman" pitchFamily="18" charset="0"/>
              </a:rPr>
              <a:t>IT </a:t>
            </a:r>
            <a:r>
              <a:rPr lang="en-US" sz="1200" dirty="0" smtClean="0">
                <a:latin typeface="Arial Narrow" pitchFamily="34" charset="0"/>
                <a:cs typeface="Times New Roman" pitchFamily="18" charset="0"/>
              </a:rPr>
              <a:t>Architectures</a:t>
            </a:r>
            <a:endParaRPr lang="sl-SI" sz="1200" dirty="0" smtClean="0">
              <a:latin typeface="Arial Narrow" pitchFamily="34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12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1200" dirty="0">
                <a:latin typeface="Arial Narrow" pitchFamily="34" charset="0"/>
                <a:cs typeface="Times New Roman" pitchFamily="18" charset="0"/>
              </a:rPr>
              <a:t>Ubiquitous Applications </a:t>
            </a:r>
            <a:r>
              <a:rPr lang="en-US" sz="1200" dirty="0" smtClean="0">
                <a:latin typeface="Arial Narrow" pitchFamily="34" charset="0"/>
                <a:cs typeface="Times New Roman" pitchFamily="18" charset="0"/>
              </a:rPr>
              <a:t>Technologies</a:t>
            </a:r>
            <a:endParaRPr lang="sl-SI" sz="1200" dirty="0" smtClean="0">
              <a:latin typeface="Arial Narrow" pitchFamily="34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1200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1200" dirty="0">
                <a:latin typeface="Arial Narrow" pitchFamily="34" charset="0"/>
                <a:cs typeface="Times New Roman" pitchFamily="18" charset="0"/>
              </a:rPr>
              <a:t>Web Technologies</a:t>
            </a:r>
          </a:p>
        </p:txBody>
      </p:sp>
      <p:sp>
        <p:nvSpPr>
          <p:cNvPr id="42" name="TextBox 20"/>
          <p:cNvSpPr txBox="1">
            <a:spLocks noChangeArrowheads="1"/>
          </p:cNvSpPr>
          <p:nvPr/>
        </p:nvSpPr>
        <p:spPr bwMode="auto">
          <a:xfrm>
            <a:off x="8261665" y="3679494"/>
            <a:ext cx="5000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dirty="0" smtClean="0"/>
              <a:t>2.</a:t>
            </a:r>
            <a:r>
              <a:rPr lang="sl-SI" sz="900" dirty="0" smtClean="0"/>
              <a:t>sem</a:t>
            </a:r>
            <a:endParaRPr lang="en-US" sz="900" dirty="0"/>
          </a:p>
        </p:txBody>
      </p:sp>
      <p:graphicFrame>
        <p:nvGraphicFramePr>
          <p:cNvPr id="51" name="Diagram 50"/>
          <p:cNvGraphicFramePr/>
          <p:nvPr>
            <p:extLst>
              <p:ext uri="{D42A27DB-BD31-4B8C-83A1-F6EECF244321}">
                <p14:modId xmlns:p14="http://schemas.microsoft.com/office/powerpoint/2010/main" val="2261613571"/>
              </p:ext>
            </p:extLst>
          </p:nvPr>
        </p:nvGraphicFramePr>
        <p:xfrm>
          <a:off x="5894364" y="4173590"/>
          <a:ext cx="3286148" cy="164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3" r:lo="rId34" r:qs="rId35" r:cs="rId36"/>
          </a:graphicData>
        </a:graphic>
      </p:graphicFrame>
      <p:graphicFrame>
        <p:nvGraphicFramePr>
          <p:cNvPr id="52" name="Diagram 51"/>
          <p:cNvGraphicFramePr/>
          <p:nvPr>
            <p:extLst>
              <p:ext uri="{D42A27DB-BD31-4B8C-83A1-F6EECF244321}">
                <p14:modId xmlns:p14="http://schemas.microsoft.com/office/powerpoint/2010/main" val="1238951797"/>
              </p:ext>
            </p:extLst>
          </p:nvPr>
        </p:nvGraphicFramePr>
        <p:xfrm>
          <a:off x="142844" y="4189198"/>
          <a:ext cx="3286148" cy="164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8" r:lo="rId39" r:qs="rId40" r:cs="rId41"/>
          </a:graphicData>
        </a:graphic>
      </p:graphicFrame>
      <p:sp>
        <p:nvSpPr>
          <p:cNvPr id="53" name="TextBox 9"/>
          <p:cNvSpPr txBox="1">
            <a:spLocks noChangeArrowheads="1"/>
          </p:cNvSpPr>
          <p:nvPr/>
        </p:nvSpPr>
        <p:spPr bwMode="auto">
          <a:xfrm>
            <a:off x="214313" y="4317606"/>
            <a:ext cx="24288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200" dirty="0" smtClean="0">
                <a:latin typeface="Arial Narrow" pitchFamily="34" charset="0"/>
                <a:cs typeface="Times New Roman" pitchFamily="18" charset="0"/>
              </a:rPr>
              <a:t> Advanced Information Security</a:t>
            </a:r>
          </a:p>
          <a:p>
            <a:pPr>
              <a:buFont typeface="Arial" charset="0"/>
              <a:buChar char="•"/>
            </a:pPr>
            <a:r>
              <a:rPr lang="en-US" sz="1200" dirty="0" smtClean="0">
                <a:latin typeface="Arial Narrow" pitchFamily="34" charset="0"/>
                <a:cs typeface="Times New Roman" pitchFamily="18" charset="0"/>
              </a:rPr>
              <a:t> Data protection</a:t>
            </a:r>
          </a:p>
          <a:p>
            <a:pPr>
              <a:buFont typeface="Arial" charset="0"/>
              <a:buChar char="•"/>
            </a:pPr>
            <a:r>
              <a:rPr lang="en-US" sz="1200" dirty="0" smtClean="0">
                <a:latin typeface="Arial Narrow" pitchFamily="34" charset="0"/>
                <a:cs typeface="Times New Roman" pitchFamily="18" charset="0"/>
              </a:rPr>
              <a:t> Dependability and testing of IS</a:t>
            </a:r>
            <a:endParaRPr lang="en-US" sz="12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4" name="TextBox 20"/>
          <p:cNvSpPr txBox="1">
            <a:spLocks noChangeArrowheads="1"/>
          </p:cNvSpPr>
          <p:nvPr/>
        </p:nvSpPr>
        <p:spPr bwMode="auto">
          <a:xfrm>
            <a:off x="2510145" y="5423294"/>
            <a:ext cx="5000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dirty="0" smtClean="0"/>
              <a:t>3.</a:t>
            </a:r>
            <a:r>
              <a:rPr lang="sl-SI" sz="900" dirty="0" smtClean="0"/>
              <a:t>sem</a:t>
            </a:r>
            <a:endParaRPr lang="en-US" sz="900" dirty="0"/>
          </a:p>
        </p:txBody>
      </p:sp>
      <p:sp>
        <p:nvSpPr>
          <p:cNvPr id="55" name="TextBox 20"/>
          <p:cNvSpPr txBox="1">
            <a:spLocks noChangeArrowheads="1"/>
          </p:cNvSpPr>
          <p:nvPr/>
        </p:nvSpPr>
        <p:spPr bwMode="auto">
          <a:xfrm rot="16200000">
            <a:off x="8239671" y="4601471"/>
            <a:ext cx="12144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latin typeface="Calibri" pitchFamily="34" charset="0"/>
              </a:rPr>
              <a:t>+ 2 Optional Subjects</a:t>
            </a:r>
            <a:endParaRPr lang="en-US" sz="1400" dirty="0">
              <a:latin typeface="Calibri" pitchFamily="34" charset="0"/>
            </a:endParaRPr>
          </a:p>
        </p:txBody>
      </p:sp>
      <p:graphicFrame>
        <p:nvGraphicFramePr>
          <p:cNvPr id="56" name="Diagram 55"/>
          <p:cNvGraphicFramePr/>
          <p:nvPr>
            <p:extLst>
              <p:ext uri="{D42A27DB-BD31-4B8C-83A1-F6EECF244321}">
                <p14:modId xmlns:p14="http://schemas.microsoft.com/office/powerpoint/2010/main" val="2565927374"/>
              </p:ext>
            </p:extLst>
          </p:nvPr>
        </p:nvGraphicFramePr>
        <p:xfrm>
          <a:off x="2997656" y="4173590"/>
          <a:ext cx="3286148" cy="1643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3" r:lo="rId44" r:qs="rId45" r:cs="rId46"/>
          </a:graphicData>
        </a:graphic>
      </p:graphicFrame>
      <p:sp>
        <p:nvSpPr>
          <p:cNvPr id="57" name="TextBox 9"/>
          <p:cNvSpPr txBox="1">
            <a:spLocks noChangeArrowheads="1"/>
          </p:cNvSpPr>
          <p:nvPr/>
        </p:nvSpPr>
        <p:spPr bwMode="auto">
          <a:xfrm>
            <a:off x="3069125" y="4301998"/>
            <a:ext cx="24288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200" dirty="0" smtClean="0">
                <a:latin typeface="Arial Narrow" pitchFamily="34" charset="0"/>
                <a:cs typeface="Times New Roman" pitchFamily="18" charset="0"/>
              </a:rPr>
              <a:t> Service Science and Innovations</a:t>
            </a:r>
          </a:p>
          <a:p>
            <a:pPr>
              <a:buFont typeface="Arial" charset="0"/>
              <a:buChar char="•"/>
            </a:pPr>
            <a:r>
              <a:rPr lang="en-US" sz="1200" dirty="0" smtClean="0">
                <a:latin typeface="Arial Narrow" pitchFamily="34" charset="0"/>
                <a:cs typeface="Times New Roman" pitchFamily="18" charset="0"/>
              </a:rPr>
              <a:t> Services Management and Marketing</a:t>
            </a:r>
          </a:p>
          <a:p>
            <a:pPr>
              <a:buFont typeface="Arial" charset="0"/>
              <a:buChar char="•"/>
            </a:pPr>
            <a:r>
              <a:rPr lang="en-US" sz="1200" dirty="0" smtClean="0">
                <a:latin typeface="Arial Narrow" pitchFamily="34" charset="0"/>
                <a:cs typeface="Times New Roman" pitchFamily="18" charset="0"/>
              </a:rPr>
              <a:t> Operations Research</a:t>
            </a:r>
            <a:endParaRPr lang="en-US" sz="12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8" name="TextBox 20"/>
          <p:cNvSpPr txBox="1">
            <a:spLocks noChangeArrowheads="1"/>
          </p:cNvSpPr>
          <p:nvPr/>
        </p:nvSpPr>
        <p:spPr bwMode="auto">
          <a:xfrm>
            <a:off x="5364957" y="5407686"/>
            <a:ext cx="5000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dirty="0" smtClean="0"/>
              <a:t>3.</a:t>
            </a:r>
            <a:r>
              <a:rPr lang="sl-SI" sz="900" dirty="0" smtClean="0"/>
              <a:t>sem</a:t>
            </a:r>
            <a:endParaRPr lang="en-US" sz="900" dirty="0"/>
          </a:p>
        </p:txBody>
      </p:sp>
      <p:sp>
        <p:nvSpPr>
          <p:cNvPr id="59" name="TextBox 9"/>
          <p:cNvSpPr txBox="1">
            <a:spLocks noChangeArrowheads="1"/>
          </p:cNvSpPr>
          <p:nvPr/>
        </p:nvSpPr>
        <p:spPr bwMode="auto">
          <a:xfrm>
            <a:off x="5965833" y="4301998"/>
            <a:ext cx="26194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200" dirty="0" smtClean="0">
                <a:latin typeface="Arial Narrow" pitchFamily="34" charset="0"/>
                <a:cs typeface="Times New Roman" pitchFamily="18" charset="0"/>
              </a:rPr>
              <a:t> Technical Communication in Informatics</a:t>
            </a:r>
          </a:p>
          <a:p>
            <a:pPr>
              <a:buFont typeface="Arial" charset="0"/>
              <a:buChar char="•"/>
            </a:pPr>
            <a:r>
              <a:rPr lang="en-US" sz="1200" dirty="0" smtClean="0">
                <a:latin typeface="Arial Narrow" pitchFamily="34" charset="0"/>
                <a:cs typeface="Times New Roman" pitchFamily="18" charset="0"/>
              </a:rPr>
              <a:t> Strategic Planning</a:t>
            </a:r>
          </a:p>
          <a:p>
            <a:pPr>
              <a:buFont typeface="Arial" charset="0"/>
              <a:buChar char="•"/>
            </a:pPr>
            <a:r>
              <a:rPr lang="en-US" sz="1200" dirty="0" smtClean="0">
                <a:latin typeface="Arial Narrow" pitchFamily="34" charset="0"/>
                <a:cs typeface="Times New Roman" pitchFamily="18" charset="0"/>
              </a:rPr>
              <a:t> Communicating with customers and users</a:t>
            </a:r>
            <a:endParaRPr lang="en-US" sz="1200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0" name="TextBox 20"/>
          <p:cNvSpPr txBox="1">
            <a:spLocks noChangeArrowheads="1"/>
          </p:cNvSpPr>
          <p:nvPr/>
        </p:nvSpPr>
        <p:spPr bwMode="auto">
          <a:xfrm>
            <a:off x="8261665" y="5407686"/>
            <a:ext cx="50006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900" dirty="0" smtClean="0"/>
              <a:t>3.</a:t>
            </a:r>
            <a:r>
              <a:rPr lang="sl-SI" sz="900" dirty="0" smtClean="0"/>
              <a:t>sem</a:t>
            </a:r>
            <a:endParaRPr lang="en-US" sz="900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8532440" y="1221262"/>
            <a:ext cx="615553" cy="11324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1400" dirty="0" smtClean="0"/>
              <a:t>Mandatory </a:t>
            </a:r>
            <a:endParaRPr lang="sl-SI" sz="1400" dirty="0" smtClean="0"/>
          </a:p>
          <a:p>
            <a:pPr algn="ctr"/>
            <a:r>
              <a:rPr lang="en-US" sz="1400" dirty="0" smtClean="0"/>
              <a:t>Subjects</a:t>
            </a:r>
            <a:endParaRPr lang="en-US" sz="14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-128184" y="2714125"/>
            <a:ext cx="461665" cy="104547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sl-SI" dirty="0" smtClean="0"/>
              <a:t>MODULES</a:t>
            </a:r>
            <a:endParaRPr lang="sl-SI" dirty="0"/>
          </a:p>
        </p:txBody>
      </p:sp>
      <p:sp>
        <p:nvSpPr>
          <p:cNvPr id="36" name="PoljeZBesedilom 35"/>
          <p:cNvSpPr txBox="1"/>
          <p:nvPr/>
        </p:nvSpPr>
        <p:spPr>
          <a:xfrm>
            <a:off x="-138137" y="4280239"/>
            <a:ext cx="461665" cy="104547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sl-SI" dirty="0" smtClean="0"/>
              <a:t>MODULES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065300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3400" y="476250"/>
            <a:ext cx="8153400" cy="1872630"/>
          </a:xfrm>
        </p:spPr>
        <p:txBody>
          <a:bodyPr/>
          <a:lstStyle/>
          <a:p>
            <a:r>
              <a:rPr lang="en-US" dirty="0" smtClean="0"/>
              <a:t>Service Oriented Architecture</a:t>
            </a:r>
            <a:endParaRPr lang="en-US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83568" y="2708920"/>
            <a:ext cx="7772400" cy="3672408"/>
          </a:xfrm>
        </p:spPr>
        <p:txBody>
          <a:bodyPr/>
          <a:lstStyle/>
          <a:p>
            <a:r>
              <a:rPr lang="en-US" dirty="0" smtClean="0"/>
              <a:t>Students from different study programs with different backgrounds</a:t>
            </a:r>
          </a:p>
          <a:p>
            <a:pPr lvl="1"/>
            <a:r>
              <a:rPr lang="en-US" dirty="0" smtClean="0"/>
              <a:t>Difficulties with basic concepts</a:t>
            </a:r>
          </a:p>
          <a:p>
            <a:pPr lvl="1"/>
            <a:r>
              <a:rPr lang="en-US" dirty="0" smtClean="0"/>
              <a:t>The motivation level only slightly higher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9251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Conclusion</a:t>
            </a:r>
            <a:endParaRPr lang="en-US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Week to week work</a:t>
            </a:r>
          </a:p>
          <a:p>
            <a:pPr lvl="1"/>
            <a:r>
              <a:rPr lang="en-US" sz="2400" dirty="0" smtClean="0"/>
              <a:t>Harder work through the year, less stress in the end</a:t>
            </a:r>
          </a:p>
          <a:p>
            <a:pPr lvl="1"/>
            <a:r>
              <a:rPr lang="en-US" sz="2400" dirty="0" smtClean="0"/>
              <a:t>Working on simpler tasks</a:t>
            </a:r>
          </a:p>
          <a:p>
            <a:pPr lvl="1"/>
            <a:r>
              <a:rPr lang="en-US" sz="2400" dirty="0" smtClean="0"/>
              <a:t>Failing to build more complex projects</a:t>
            </a:r>
          </a:p>
          <a:p>
            <a:pPr lvl="1"/>
            <a:r>
              <a:rPr lang="en-US" sz="2400" dirty="0" smtClean="0"/>
              <a:t>Lower </a:t>
            </a:r>
            <a:r>
              <a:rPr lang="en-US" sz="2400" dirty="0" smtClean="0"/>
              <a:t>grades</a:t>
            </a:r>
            <a:r>
              <a:rPr lang="sl-SI" sz="2400" dirty="0" smtClean="0"/>
              <a:t>, m</a:t>
            </a:r>
            <a:r>
              <a:rPr lang="en-US" sz="2400" dirty="0" smtClean="0"/>
              <a:t>ore fair grades?</a:t>
            </a:r>
          </a:p>
          <a:p>
            <a:r>
              <a:rPr lang="en-US" sz="2800" dirty="0" smtClean="0"/>
              <a:t>Project oriented work</a:t>
            </a:r>
          </a:p>
          <a:p>
            <a:pPr lvl="1"/>
            <a:r>
              <a:rPr lang="en-US" sz="2400" dirty="0" smtClean="0"/>
              <a:t>Work depends on individual effort/interest</a:t>
            </a:r>
          </a:p>
          <a:p>
            <a:pPr lvl="1"/>
            <a:r>
              <a:rPr lang="en-US" sz="2400" dirty="0" smtClean="0"/>
              <a:t>More complex project implemented</a:t>
            </a:r>
          </a:p>
          <a:p>
            <a:pPr lvl="1"/>
            <a:r>
              <a:rPr lang="en-US" sz="2400" dirty="0" smtClean="0"/>
              <a:t>Mostly better grades</a:t>
            </a:r>
          </a:p>
          <a:p>
            <a:pPr lvl="1"/>
            <a:r>
              <a:rPr lang="en-US" sz="2400" dirty="0" smtClean="0"/>
              <a:t>In group work one does most of the work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55178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udies.unifr.ch/assets/images/organisation/guide_structure_system_680px_highres_e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224" y="404664"/>
            <a:ext cx="4460776" cy="1836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Organisation</a:t>
            </a:r>
            <a:endParaRPr lang="en-US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Pre-Bologna system</a:t>
            </a:r>
          </a:p>
          <a:p>
            <a:pPr lvl="1"/>
            <a:r>
              <a:rPr lang="en-US" altLang="sl-SI" sz="2000" dirty="0" smtClean="0"/>
              <a:t>Professional study program</a:t>
            </a:r>
            <a:r>
              <a:rPr lang="en-US" sz="2000" dirty="0" smtClean="0"/>
              <a:t> (6 semesters)</a:t>
            </a:r>
          </a:p>
          <a:p>
            <a:pPr lvl="1"/>
            <a:r>
              <a:rPr lang="en-US" sz="2000" dirty="0" smtClean="0"/>
              <a:t>Academic study program (9 semesters) 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Bologna system</a:t>
            </a:r>
          </a:p>
          <a:p>
            <a:pPr lvl="1"/>
            <a:r>
              <a:rPr lang="en-US" sz="2000" dirty="0" smtClean="0"/>
              <a:t>First Cycle Bologna Study Programs </a:t>
            </a:r>
          </a:p>
          <a:p>
            <a:pPr lvl="2"/>
            <a:r>
              <a:rPr lang="en-US" altLang="sl-SI" sz="2000" dirty="0" smtClean="0"/>
              <a:t>Professional study program </a:t>
            </a:r>
            <a:r>
              <a:rPr lang="en-US" sz="2000" dirty="0" smtClean="0"/>
              <a:t>(6 semesters)</a:t>
            </a:r>
          </a:p>
          <a:p>
            <a:pPr lvl="2"/>
            <a:r>
              <a:rPr lang="en-US" sz="2000" dirty="0" smtClean="0"/>
              <a:t>Academic study program (6 semesters)</a:t>
            </a:r>
          </a:p>
          <a:p>
            <a:pPr lvl="1"/>
            <a:r>
              <a:rPr lang="en-US" sz="2000" dirty="0" smtClean="0"/>
              <a:t>Second Cycle Bologna Study Programs</a:t>
            </a:r>
          </a:p>
          <a:p>
            <a:pPr lvl="2"/>
            <a:r>
              <a:rPr lang="en-US" sz="1800" dirty="0" smtClean="0"/>
              <a:t>4 semesters</a:t>
            </a:r>
          </a:p>
          <a:p>
            <a:pPr lvl="1"/>
            <a:r>
              <a:rPr lang="en-US" sz="2000" dirty="0" smtClean="0"/>
              <a:t>Third Cycle Bologna Study Programs – study to receive a PhD</a:t>
            </a:r>
          </a:p>
        </p:txBody>
      </p:sp>
    </p:spTree>
    <p:extLst>
      <p:ext uri="{BB962C8B-B14F-4D97-AF65-F5344CB8AC3E}">
        <p14:creationId xmlns:p14="http://schemas.microsoft.com/office/powerpoint/2010/main" val="426869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err="1" smtClean="0"/>
              <a:t>Thank</a:t>
            </a:r>
            <a:r>
              <a:rPr lang="sl-SI" dirty="0" smtClean="0"/>
              <a:t> </a:t>
            </a:r>
            <a:r>
              <a:rPr lang="sl-SI" dirty="0" err="1" smtClean="0"/>
              <a:t>you</a:t>
            </a:r>
            <a:r>
              <a:rPr lang="sl-SI" dirty="0" smtClean="0"/>
              <a:t>!</a:t>
            </a:r>
            <a:endParaRPr lang="en-US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err="1"/>
              <a:t>Questions</a:t>
            </a:r>
            <a:r>
              <a:rPr lang="sl-SI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0341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8" name="Line 98"/>
          <p:cNvSpPr>
            <a:spLocks noChangeShapeType="1"/>
          </p:cNvSpPr>
          <p:nvPr/>
        </p:nvSpPr>
        <p:spPr bwMode="auto">
          <a:xfrm>
            <a:off x="4911725" y="17732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endParaRPr lang="sl-SI"/>
          </a:p>
        </p:txBody>
      </p:sp>
      <p:sp>
        <p:nvSpPr>
          <p:cNvPr id="71812" name="Line 132"/>
          <p:cNvSpPr>
            <a:spLocks noChangeShapeType="1"/>
          </p:cNvSpPr>
          <p:nvPr/>
        </p:nvSpPr>
        <p:spPr bwMode="auto">
          <a:xfrm>
            <a:off x="4911725" y="37576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endParaRPr lang="sl-SI"/>
          </a:p>
        </p:txBody>
      </p:sp>
      <p:sp>
        <p:nvSpPr>
          <p:cNvPr id="71874" name="Line 194"/>
          <p:cNvSpPr>
            <a:spLocks noChangeShapeType="1"/>
          </p:cNvSpPr>
          <p:nvPr/>
        </p:nvSpPr>
        <p:spPr bwMode="auto">
          <a:xfrm>
            <a:off x="4911725" y="59515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endParaRPr lang="sl-SI"/>
          </a:p>
        </p:txBody>
      </p:sp>
      <p:graphicFrame>
        <p:nvGraphicFramePr>
          <p:cNvPr id="71947" name="Group 2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489260"/>
              </p:ext>
            </p:extLst>
          </p:nvPr>
        </p:nvGraphicFramePr>
        <p:xfrm>
          <a:off x="251520" y="355282"/>
          <a:ext cx="7488832" cy="6098054"/>
        </p:xfrm>
        <a:graphic>
          <a:graphicData uri="http://schemas.openxmlformats.org/drawingml/2006/table">
            <a:tbl>
              <a:tblPr/>
              <a:tblGrid>
                <a:gridCol w="212979"/>
                <a:gridCol w="665256"/>
                <a:gridCol w="2290117"/>
                <a:gridCol w="2088232"/>
                <a:gridCol w="2232248"/>
              </a:tblGrid>
              <a:tr h="792089">
                <a:tc rowSpan="2">
                  <a:txBody>
                    <a:bodyPr/>
                    <a:lstStyle/>
                    <a:p>
                      <a:pPr marL="457200" marR="0" lvl="0" indent="-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5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Year 1</a:t>
                      </a:r>
                    </a:p>
                  </a:txBody>
                  <a:tcPr marL="92075" marR="92075" marT="46038" marB="46038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indent="-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rgbClr val="324066"/>
                          </a:solidFill>
                          <a:latin typeface="Arial" charset="0"/>
                        </a:defRPr>
                      </a:lvl1pPr>
                      <a:lvl2pPr marL="876300" indent="-419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Monotype Sorts" pitchFamily="2" charset="2"/>
                        <a:defRPr kumimoji="1" sz="2200">
                          <a:solidFill>
                            <a:srgbClr val="324066"/>
                          </a:solidFill>
                          <a:latin typeface="Arial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rgbClr val="324066"/>
                          </a:solidFill>
                          <a:latin typeface="Arial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5pPr>
                      <a:lvl6pPr marL="26289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6pPr>
                      <a:lvl7pPr marL="30861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7pPr>
                      <a:lvl8pPr marL="35433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8pPr>
                      <a:lvl9pPr marL="40005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9pPr>
                    </a:lstStyle>
                    <a:p>
                      <a:pPr marL="457200" marR="0" lvl="0" indent="-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1. </a:t>
                      </a:r>
                      <a:r>
                        <a:rPr kumimoji="0" lang="en-US" altLang="sl-SI" sz="10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sem</a:t>
                      </a:r>
                      <a:endParaRPr kumimoji="0" lang="en-US" altLang="sl-SI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Informatics and technologies of communication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Communication and teamwork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Mathematics 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ICT basics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From the problem to the code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sl-SI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06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sl-SI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rgbClr val="324066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Monotype Sorts" pitchFamily="2" charset="2"/>
                        <a:defRPr kumimoji="1" sz="2200">
                          <a:solidFill>
                            <a:srgbClr val="324066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rgbClr val="324066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2. </a:t>
                      </a:r>
                      <a:r>
                        <a:rPr kumimoji="0" lang="en-US" altLang="sl-SI" sz="10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sem</a:t>
                      </a:r>
                      <a:endParaRPr kumimoji="0" lang="en-US" altLang="sl-SI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Advanced Software Programming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Data Structures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The use of multimedia systems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Web technologies and annotation languages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SQL programming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sl-SI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323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5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Year 2</a:t>
                      </a:r>
                    </a:p>
                  </a:txBody>
                  <a:tcPr marL="92075" marR="92075" marT="46038" marB="46038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rgbClr val="324066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Monotype Sorts" pitchFamily="2" charset="2"/>
                        <a:defRPr kumimoji="1" sz="2200">
                          <a:solidFill>
                            <a:srgbClr val="324066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rgbClr val="324066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3. </a:t>
                      </a:r>
                      <a:r>
                        <a:rPr kumimoji="0" lang="en-US" altLang="sl-SI" sz="10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sem</a:t>
                      </a:r>
                      <a:endParaRPr kumimoji="0" lang="en-US" altLang="sl-SI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Databases 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Discrete Mathematics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Information System Architectures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IS Design and Development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Project Management and Communication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Optional Subject 1*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sl-SI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06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sl-SI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rgbClr val="324066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Monotype Sorts" pitchFamily="2" charset="2"/>
                        <a:defRPr kumimoji="1" sz="2200">
                          <a:solidFill>
                            <a:srgbClr val="324066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rgbClr val="324066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4. </a:t>
                      </a:r>
                      <a:r>
                        <a:rPr kumimoji="0" lang="en-US" altLang="sl-SI" sz="10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sem</a:t>
                      </a:r>
                      <a:endParaRPr kumimoji="0" lang="en-US" altLang="sl-SI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Dynamic Web Solutions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Decision Support Systems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Introduction to Computer Security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Application Development Tools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Information processes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134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5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Year 3</a:t>
                      </a:r>
                    </a:p>
                  </a:txBody>
                  <a:tcPr marL="92075" marR="92075" marT="46038" marB="46038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rgbClr val="324066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Monotype Sorts" pitchFamily="2" charset="2"/>
                        <a:defRPr kumimoji="1" sz="2200">
                          <a:solidFill>
                            <a:srgbClr val="324066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rgbClr val="324066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5. </a:t>
                      </a:r>
                      <a:r>
                        <a:rPr kumimoji="0" lang="en-US" altLang="sl-SI" sz="10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sem</a:t>
                      </a:r>
                      <a:endParaRPr kumimoji="0" lang="en-US" altLang="sl-SI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Study option </a:t>
                      </a:r>
                      <a:r>
                        <a:rPr kumimoji="0" lang="en-US" altLang="sl-SI" sz="1000" b="1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System support to informatics and technologies of communication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sl-SI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9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Optional Subject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ICT Management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ICT System Support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Information Management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Data Warehousing and reporting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Information Networks And Equipment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Study option </a:t>
                      </a:r>
                      <a:r>
                        <a:rPr kumimoji="0" lang="en-US" altLang="sl-SI" sz="1000" b="1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Information System Development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sl-SI" sz="1000" b="1" i="1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sl-SI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9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Optional Subject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Data Organizing and Processing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Requirements Engineering and Management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Development of Information Services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Design Patterns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Databases II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Study option </a:t>
                      </a:r>
                      <a:r>
                        <a:rPr kumimoji="0" lang="en-US" altLang="sl-SI" sz="1000" b="1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Technologies of Multimedia Communication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sl-SI" sz="1000" b="0" i="1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sl-SI" sz="9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Optional Subject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sl-SI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The use of multimedia communications and services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sl-SI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Computer Graphics and Animation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sl-SI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Communication and content management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sl-SI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Portals And Knowledge Systems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sl-SI" sz="9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Visual communications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660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sl-SI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rgbClr val="324066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Monotype Sorts" pitchFamily="2" charset="2"/>
                        <a:defRPr kumimoji="1" sz="2200">
                          <a:solidFill>
                            <a:srgbClr val="324066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rgbClr val="324066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6. </a:t>
                      </a:r>
                      <a:r>
                        <a:rPr kumimoji="0" lang="en-US" altLang="sl-SI" sz="10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sem</a:t>
                      </a:r>
                      <a:endParaRPr kumimoji="0" lang="en-US" altLang="sl-SI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Information Systems Development Environments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Internship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sl-SI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549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sl-SI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Diploma work</a:t>
                      </a:r>
                      <a:endParaRPr kumimoji="0" lang="en-US" altLang="sl-SI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sl-SI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926" name="Rectangle 246"/>
          <p:cNvSpPr>
            <a:spLocks noChangeArrowheads="1"/>
          </p:cNvSpPr>
          <p:nvPr/>
        </p:nvSpPr>
        <p:spPr bwMode="auto">
          <a:xfrm rot="5400000">
            <a:off x="6246186" y="1250758"/>
            <a:ext cx="4140460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r">
              <a:defRPr kumimoji="1" sz="4000" b="1">
                <a:solidFill>
                  <a:srgbClr val="003366"/>
                </a:solidFill>
                <a:latin typeface="Arial Narrow" pitchFamily="34" charset="0"/>
              </a:defRPr>
            </a:lvl1pPr>
            <a:lvl2pPr algn="r">
              <a:defRPr kumimoji="1" sz="4000" b="1">
                <a:solidFill>
                  <a:srgbClr val="003366"/>
                </a:solidFill>
                <a:latin typeface="Arial Narrow" pitchFamily="34" charset="0"/>
              </a:defRPr>
            </a:lvl2pPr>
            <a:lvl3pPr algn="r">
              <a:defRPr kumimoji="1" sz="4000" b="1">
                <a:solidFill>
                  <a:srgbClr val="003366"/>
                </a:solidFill>
                <a:latin typeface="Arial Narrow" pitchFamily="34" charset="0"/>
              </a:defRPr>
            </a:lvl3pPr>
            <a:lvl4pPr algn="r">
              <a:defRPr kumimoji="1" sz="4000" b="1">
                <a:solidFill>
                  <a:srgbClr val="003366"/>
                </a:solidFill>
                <a:latin typeface="Arial Narrow" pitchFamily="34" charset="0"/>
              </a:defRPr>
            </a:lvl4pPr>
            <a:lvl5pPr algn="r">
              <a:defRPr kumimoji="1" sz="4000" b="1">
                <a:solidFill>
                  <a:srgbClr val="003366"/>
                </a:solidFill>
                <a:latin typeface="Arial Narrow" pitchFamily="34" charset="0"/>
              </a:defRPr>
            </a:lvl5pPr>
            <a:lvl6pPr marL="457200" algn="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 Narrow" pitchFamily="34" charset="0"/>
              </a:defRPr>
            </a:lvl6pPr>
            <a:lvl7pPr marL="914400" algn="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 Narrow" pitchFamily="34" charset="0"/>
              </a:defRPr>
            </a:lvl7pPr>
            <a:lvl8pPr marL="1371600" algn="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 Narrow" pitchFamily="34" charset="0"/>
              </a:defRPr>
            </a:lvl8pPr>
            <a:lvl9pPr marL="1828800" algn="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 Narrow" pitchFamily="34" charset="0"/>
              </a:defRPr>
            </a:lvl9pPr>
          </a:lstStyle>
          <a:p>
            <a:r>
              <a:rPr lang="sl-SI" altLang="sl-SI" sz="2400" dirty="0" smtClean="0"/>
              <a:t>ICT - </a:t>
            </a:r>
            <a:r>
              <a:rPr lang="sl-SI" altLang="sl-SI" sz="2400" dirty="0"/>
              <a:t>Bologna </a:t>
            </a:r>
            <a:r>
              <a:rPr lang="en-US" altLang="sl-SI" sz="2400" dirty="0" smtClean="0"/>
              <a:t>level I courses (professional study program</a:t>
            </a:r>
            <a:r>
              <a:rPr lang="sl-SI" altLang="sl-SI" sz="2400" dirty="0" smtClean="0"/>
              <a:t>)</a:t>
            </a:r>
            <a:endParaRPr lang="en-US" altLang="sl-SI" sz="2400" dirty="0"/>
          </a:p>
        </p:txBody>
      </p:sp>
      <p:sp>
        <p:nvSpPr>
          <p:cNvPr id="2" name="PoljeZBesedilom 1"/>
          <p:cNvSpPr txBox="1"/>
          <p:nvPr/>
        </p:nvSpPr>
        <p:spPr>
          <a:xfrm>
            <a:off x="7993758" y="5661248"/>
            <a:ext cx="11153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sl-SI" sz="800" dirty="0" smtClean="0">
                <a:latin typeface="+mj-lt"/>
              </a:rPr>
              <a:t>* </a:t>
            </a:r>
            <a:r>
              <a:rPr lang="en-US" altLang="sl-SI" sz="800" i="1" dirty="0">
                <a:latin typeface="+mj-lt"/>
                <a:cs typeface="Times New Roman" pitchFamily="18" charset="0"/>
              </a:rPr>
              <a:t>Student can choose any optional subject from high professional study </a:t>
            </a:r>
            <a:r>
              <a:rPr lang="en-US" altLang="sl-SI" sz="800" i="1" dirty="0" err="1">
                <a:latin typeface="+mj-lt"/>
                <a:cs typeface="Times New Roman" pitchFamily="18" charset="0"/>
              </a:rPr>
              <a:t>programmes</a:t>
            </a:r>
            <a:r>
              <a:rPr lang="en-US" altLang="sl-SI" sz="800" i="1" dirty="0">
                <a:latin typeface="+mj-lt"/>
                <a:cs typeface="Times New Roman" pitchFamily="18" charset="0"/>
              </a:rPr>
              <a:t> at the University of Maribor (free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sl-SI" sz="800" i="1" dirty="0">
                <a:latin typeface="+mj-lt"/>
                <a:cs typeface="Times New Roman" pitchFamily="18" charset="0"/>
              </a:rPr>
              <a:t>elective subject).</a:t>
            </a:r>
          </a:p>
        </p:txBody>
      </p:sp>
    </p:spTree>
    <p:extLst>
      <p:ext uri="{BB962C8B-B14F-4D97-AF65-F5344CB8AC3E}">
        <p14:creationId xmlns:p14="http://schemas.microsoft.com/office/powerpoint/2010/main" val="13902981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ICT - Bologna level I courses (professional study program)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501695"/>
              </p:ext>
            </p:extLst>
          </p:nvPr>
        </p:nvGraphicFramePr>
        <p:xfrm>
          <a:off x="323525" y="1484784"/>
          <a:ext cx="8208914" cy="4551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78849"/>
                <a:gridCol w="731714"/>
                <a:gridCol w="731714"/>
                <a:gridCol w="731714"/>
                <a:gridCol w="731714"/>
                <a:gridCol w="903209"/>
              </a:tblGrid>
              <a:tr h="360040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SUBJECT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Semester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ECT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V3.1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V3.2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V3.3</a:t>
                      </a:r>
                    </a:p>
                  </a:txBody>
                  <a:tcPr marL="9525" marR="9525" marT="9525" marB="0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ICT SYSTEM SUPPORT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Winter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1*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INFORMATION MANAGEMENT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Winter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DATA WAREHOUSING AND REPORTING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Winter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ICT MANAGEMENT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Winter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INFORMATION NETWORKS AND EQUIPMENT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Winter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DATA ORGANIZING AND PROCESSING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Winter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1*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REQUIREMENTS ENGINEERING AND MANAGEMENT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Winter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DEVELOPMENT OF INFORMATION SERVICES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Winter 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1*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1*</a:t>
                      </a:r>
                      <a:endParaRPr lang="en-US" sz="10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DESIGN PATTERNS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Winter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DATABASES II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Winter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THE USE OF MULTIMEDIA COMMUNICATIONS AND SERVICES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Winter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1*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1*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COMPUTER GRAPHICS AND ANIMATION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Winter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PORTALS AND KNOWLEDGE SYSTEMS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Winter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1*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VISUAL COMMUNICATIONS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Winter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INFORMATION SYSTEMS DEVELOPMENT ENVIRONMENTS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Summer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COMMUNICATION AND CONTENT MANAGEMENT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Winter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1*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1*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ANY SUBJECT VS PROFESSIONAL PROGRAM OF UM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1*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1*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1*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FREE SELECTION SUBJECT II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INTERNSHIP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Summer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BACHELOR THESIS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Summer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46964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8" name="Line 98"/>
          <p:cNvSpPr>
            <a:spLocks noChangeShapeType="1"/>
          </p:cNvSpPr>
          <p:nvPr/>
        </p:nvSpPr>
        <p:spPr bwMode="auto">
          <a:xfrm>
            <a:off x="4911725" y="17732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endParaRPr lang="sl-SI"/>
          </a:p>
        </p:txBody>
      </p:sp>
      <p:sp>
        <p:nvSpPr>
          <p:cNvPr id="71812" name="Line 132"/>
          <p:cNvSpPr>
            <a:spLocks noChangeShapeType="1"/>
          </p:cNvSpPr>
          <p:nvPr/>
        </p:nvSpPr>
        <p:spPr bwMode="auto">
          <a:xfrm>
            <a:off x="4911725" y="37576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endParaRPr lang="sl-SI"/>
          </a:p>
        </p:txBody>
      </p:sp>
      <p:sp>
        <p:nvSpPr>
          <p:cNvPr id="71874" name="Line 194"/>
          <p:cNvSpPr>
            <a:spLocks noChangeShapeType="1"/>
          </p:cNvSpPr>
          <p:nvPr/>
        </p:nvSpPr>
        <p:spPr bwMode="auto">
          <a:xfrm>
            <a:off x="4911725" y="5951538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endParaRPr lang="sl-SI"/>
          </a:p>
        </p:txBody>
      </p:sp>
      <p:graphicFrame>
        <p:nvGraphicFramePr>
          <p:cNvPr id="71947" name="Group 2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720398"/>
              </p:ext>
            </p:extLst>
          </p:nvPr>
        </p:nvGraphicFramePr>
        <p:xfrm>
          <a:off x="179512" y="332656"/>
          <a:ext cx="7200800" cy="6322959"/>
        </p:xfrm>
        <a:graphic>
          <a:graphicData uri="http://schemas.openxmlformats.org/drawingml/2006/table">
            <a:tbl>
              <a:tblPr/>
              <a:tblGrid>
                <a:gridCol w="264633"/>
                <a:gridCol w="671471"/>
                <a:gridCol w="3096344"/>
                <a:gridCol w="3168352"/>
              </a:tblGrid>
              <a:tr h="792089">
                <a:tc rowSpan="3">
                  <a:txBody>
                    <a:bodyPr/>
                    <a:lstStyle/>
                    <a:p>
                      <a:pPr marL="457200" marR="0" lvl="0" indent="-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5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Year 1</a:t>
                      </a:r>
                    </a:p>
                  </a:txBody>
                  <a:tcPr marL="92075" marR="92075" marT="46038" marB="46038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57200" indent="-4572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rgbClr val="324066"/>
                          </a:solidFill>
                          <a:latin typeface="Arial" charset="0"/>
                        </a:defRPr>
                      </a:lvl1pPr>
                      <a:lvl2pPr marL="876300" indent="-419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Monotype Sorts" pitchFamily="2" charset="2"/>
                        <a:defRPr kumimoji="1" sz="2200">
                          <a:solidFill>
                            <a:srgbClr val="324066"/>
                          </a:solidFill>
                          <a:latin typeface="Arial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rgbClr val="324066"/>
                          </a:solidFill>
                          <a:latin typeface="Arial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5pPr>
                      <a:lvl6pPr marL="26289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6pPr>
                      <a:lvl7pPr marL="30861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7pPr>
                      <a:lvl8pPr marL="35433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8pPr>
                      <a:lvl9pPr marL="40005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9pPr>
                    </a:lstStyle>
                    <a:p>
                      <a:pPr marL="457200" marR="0" lvl="0" indent="-4572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1. </a:t>
                      </a:r>
                      <a:r>
                        <a:rPr kumimoji="0" lang="en-US" altLang="sl-SI" sz="10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sem</a:t>
                      </a:r>
                      <a:endParaRPr kumimoji="0" lang="en-US" altLang="sl-SI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Introduction to information systems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Problem solving with programming</a:t>
                      </a:r>
                      <a:r>
                        <a:rPr kumimoji="0" lang="en-US" altLang="sl-SI" sz="10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altLang="sl-SI" sz="10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Computer Systems Basics</a:t>
                      </a:r>
                      <a:endParaRPr kumimoji="0" lang="en-US" altLang="sl-SI" sz="10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Methodologies and Technologies of Communication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Mathematics I</a:t>
                      </a:r>
                      <a:endParaRPr kumimoji="0" lang="en-US" altLang="sl-SI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58608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sl-SI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rgbClr val="324066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Monotype Sorts" pitchFamily="2" charset="2"/>
                        <a:defRPr kumimoji="1" sz="2200">
                          <a:solidFill>
                            <a:srgbClr val="324066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rgbClr val="324066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2. </a:t>
                      </a:r>
                      <a:r>
                        <a:rPr kumimoji="0" lang="en-US" altLang="sl-SI" sz="10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sem</a:t>
                      </a:r>
                      <a:endParaRPr kumimoji="0" lang="en-US" altLang="sl-SI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Object-Oriented Programming in Java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Databases I</a:t>
                      </a:r>
                      <a:r>
                        <a:rPr kumimoji="0" lang="en-US" altLang="sl-SI" sz="1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altLang="sl-SI" sz="10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Basics of Web Technologies</a:t>
                      </a:r>
                      <a:b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en-US" altLang="sl-SI" sz="10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Optional subjects 1*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258549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Practical Course I</a:t>
                      </a:r>
                      <a:endParaRPr kumimoji="0" lang="en-US" altLang="sl-SI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777988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5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Year 2</a:t>
                      </a:r>
                    </a:p>
                  </a:txBody>
                  <a:tcPr marL="92075" marR="92075" marT="46038" marB="46038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rgbClr val="324066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Monotype Sorts" pitchFamily="2" charset="2"/>
                        <a:defRPr kumimoji="1" sz="2200">
                          <a:solidFill>
                            <a:srgbClr val="324066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rgbClr val="324066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3. </a:t>
                      </a:r>
                      <a:r>
                        <a:rPr kumimoji="0" lang="en-US" altLang="sl-SI" sz="10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sem</a:t>
                      </a:r>
                      <a:endParaRPr kumimoji="0" lang="en-US" altLang="sl-SI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Development of Information Systems</a:t>
                      </a:r>
                      <a:b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Mathematics II</a:t>
                      </a:r>
                      <a:b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Decision Making Models and Systems</a:t>
                      </a:r>
                      <a:b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Integrated development environments and group communications</a:t>
                      </a:r>
                      <a:b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en-US" altLang="sl-SI" sz="10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Optional subjects 2*</a:t>
                      </a:r>
                      <a:endParaRPr kumimoji="0" lang="en-US" altLang="sl-SI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6439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sl-SI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rgbClr val="324066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Monotype Sorts" pitchFamily="2" charset="2"/>
                        <a:defRPr kumimoji="1" sz="2200">
                          <a:solidFill>
                            <a:srgbClr val="324066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rgbClr val="324066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4. </a:t>
                      </a:r>
                      <a:r>
                        <a:rPr kumimoji="0" lang="en-US" altLang="sl-SI" sz="10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sem</a:t>
                      </a:r>
                      <a:endParaRPr kumimoji="0" lang="en-US" altLang="sl-SI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Discrete structures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Business process modeling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IS Architectures and Patterns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Portal Technologies and Knowledge Management</a:t>
                      </a:r>
                      <a:endParaRPr kumimoji="0" lang="en-US" altLang="sl-SI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258549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Practical Course II</a:t>
                      </a:r>
                      <a:endParaRPr kumimoji="0" lang="en-US" altLang="sl-SI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</a:tr>
              <a:tr h="1627983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5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Year 3</a:t>
                      </a:r>
                    </a:p>
                  </a:txBody>
                  <a:tcPr marL="92075" marR="92075" marT="46038" marB="46038" vert="vert27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rgbClr val="324066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Monotype Sorts" pitchFamily="2" charset="2"/>
                        <a:defRPr kumimoji="1" sz="2200">
                          <a:solidFill>
                            <a:srgbClr val="324066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rgbClr val="324066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5. </a:t>
                      </a:r>
                      <a:r>
                        <a:rPr kumimoji="0" lang="en-US" altLang="sl-SI" sz="10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sem</a:t>
                      </a:r>
                      <a:endParaRPr kumimoji="0" lang="en-US" altLang="sl-SI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Study option </a:t>
                      </a:r>
                      <a:r>
                        <a:rPr kumimoji="0" lang="en-US" altLang="sl-SI" sz="1000" b="1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Information Systems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sl-SI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Security and protection</a:t>
                      </a:r>
                      <a:b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System Convergence and Integration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Auditing Information Systems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Portal Technologies and Knowledge Management</a:t>
                      </a:r>
                      <a:b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</a:br>
                      <a:r>
                        <a:rPr kumimoji="0" lang="en-US" altLang="sl-SI" sz="10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Optional subjects 4*</a:t>
                      </a:r>
                      <a:endParaRPr kumimoji="0" lang="en-US" altLang="sl-SI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Study option </a:t>
                      </a:r>
                      <a:r>
                        <a:rPr kumimoji="0" lang="en-US" altLang="sl-SI" sz="1000" b="1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Technologies of Communications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sl-SI" sz="1000" b="1" i="1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Security and protection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System Convergence and Integration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Normative Aspect of Information Society and Electronic Communication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Development of ubiquitous information solutions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sl-SI" sz="10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Optional subjects 4*</a:t>
                      </a:r>
                      <a:endParaRPr kumimoji="0" lang="en-US" altLang="sl-SI" sz="1000" b="0" i="1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05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sl-SI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defRPr kumimoji="1" sz="2400">
                          <a:solidFill>
                            <a:srgbClr val="324066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Monotype Sorts" pitchFamily="2" charset="2"/>
                        <a:defRPr kumimoji="1" sz="2200">
                          <a:solidFill>
                            <a:srgbClr val="324066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Monotype Sorts" pitchFamily="2" charset="2"/>
                        <a:defRPr kumimoji="1" sz="2000">
                          <a:solidFill>
                            <a:srgbClr val="324066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00000"/>
                        <a:defRPr kumimoji="1">
                          <a:solidFill>
                            <a:srgbClr val="324066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6. </a:t>
                      </a:r>
                      <a:r>
                        <a:rPr kumimoji="0" lang="en-US" altLang="sl-SI" sz="10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sem</a:t>
                      </a:r>
                      <a:endParaRPr kumimoji="0" lang="en-US" altLang="sl-SI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Project Management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Statistics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Optional subjects 5*</a:t>
                      </a:r>
                      <a:endParaRPr kumimoji="0" lang="en-US" altLang="sl-SI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258549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Practical Course III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258549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sl-SI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sl-SI" sz="1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Diploma work</a:t>
                      </a:r>
                      <a:endParaRPr kumimoji="0" lang="en-US" altLang="sl-SI" sz="1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1926" name="Rectangle 246"/>
          <p:cNvSpPr>
            <a:spLocks noChangeArrowheads="1"/>
          </p:cNvSpPr>
          <p:nvPr/>
        </p:nvSpPr>
        <p:spPr bwMode="auto">
          <a:xfrm rot="5400000">
            <a:off x="6102312" y="1394633"/>
            <a:ext cx="4068739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r">
              <a:defRPr kumimoji="1" sz="4000" b="1">
                <a:solidFill>
                  <a:srgbClr val="003366"/>
                </a:solidFill>
                <a:latin typeface="Arial Narrow" pitchFamily="34" charset="0"/>
              </a:defRPr>
            </a:lvl1pPr>
            <a:lvl2pPr algn="r">
              <a:defRPr kumimoji="1" sz="4000" b="1">
                <a:solidFill>
                  <a:srgbClr val="003366"/>
                </a:solidFill>
                <a:latin typeface="Arial Narrow" pitchFamily="34" charset="0"/>
              </a:defRPr>
            </a:lvl2pPr>
            <a:lvl3pPr algn="r">
              <a:defRPr kumimoji="1" sz="4000" b="1">
                <a:solidFill>
                  <a:srgbClr val="003366"/>
                </a:solidFill>
                <a:latin typeface="Arial Narrow" pitchFamily="34" charset="0"/>
              </a:defRPr>
            </a:lvl3pPr>
            <a:lvl4pPr algn="r">
              <a:defRPr kumimoji="1" sz="4000" b="1">
                <a:solidFill>
                  <a:srgbClr val="003366"/>
                </a:solidFill>
                <a:latin typeface="Arial Narrow" pitchFamily="34" charset="0"/>
              </a:defRPr>
            </a:lvl4pPr>
            <a:lvl5pPr algn="r">
              <a:defRPr kumimoji="1" sz="4000" b="1">
                <a:solidFill>
                  <a:srgbClr val="003366"/>
                </a:solidFill>
                <a:latin typeface="Arial Narrow" pitchFamily="34" charset="0"/>
              </a:defRPr>
            </a:lvl5pPr>
            <a:lvl6pPr marL="457200" algn="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 Narrow" pitchFamily="34" charset="0"/>
              </a:defRPr>
            </a:lvl6pPr>
            <a:lvl7pPr marL="914400" algn="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 Narrow" pitchFamily="34" charset="0"/>
              </a:defRPr>
            </a:lvl7pPr>
            <a:lvl8pPr marL="1371600" algn="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 Narrow" pitchFamily="34" charset="0"/>
              </a:defRPr>
            </a:lvl8pPr>
            <a:lvl9pPr marL="1828800" algn="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003366"/>
                </a:solidFill>
                <a:latin typeface="Arial Narrow" pitchFamily="34" charset="0"/>
              </a:defRPr>
            </a:lvl9pPr>
          </a:lstStyle>
          <a:p>
            <a:r>
              <a:rPr lang="sl-SI" altLang="sl-SI" sz="2400" dirty="0" smtClean="0"/>
              <a:t>ICT - </a:t>
            </a:r>
            <a:r>
              <a:rPr lang="sl-SI" altLang="sl-SI" sz="2400" dirty="0"/>
              <a:t>Bologna </a:t>
            </a:r>
            <a:r>
              <a:rPr lang="sl-SI" altLang="sl-SI" sz="2400" dirty="0" err="1"/>
              <a:t>level</a:t>
            </a:r>
            <a:r>
              <a:rPr lang="sl-SI" altLang="sl-SI" sz="2400" dirty="0"/>
              <a:t> </a:t>
            </a:r>
            <a:r>
              <a:rPr lang="sl-SI" altLang="sl-SI" sz="2400" dirty="0" smtClean="0"/>
              <a:t>I </a:t>
            </a:r>
            <a:r>
              <a:rPr lang="sl-SI" altLang="sl-SI" sz="2400" dirty="0" err="1" smtClean="0"/>
              <a:t>courses</a:t>
            </a:r>
            <a:r>
              <a:rPr lang="sl-SI" altLang="sl-SI" sz="2400" dirty="0" smtClean="0"/>
              <a:t> (</a:t>
            </a:r>
            <a:r>
              <a:rPr lang="sl-SI" altLang="sl-SI" sz="2400" dirty="0" err="1" smtClean="0"/>
              <a:t>academic</a:t>
            </a:r>
            <a:r>
              <a:rPr lang="sl-SI" altLang="sl-SI" sz="2400" dirty="0" smtClean="0"/>
              <a:t> </a:t>
            </a:r>
            <a:r>
              <a:rPr lang="sl-SI" altLang="sl-SI" sz="2400" dirty="0" err="1" smtClean="0"/>
              <a:t>study</a:t>
            </a:r>
            <a:r>
              <a:rPr lang="sl-SI" altLang="sl-SI" sz="2400" dirty="0" smtClean="0"/>
              <a:t> program)</a:t>
            </a:r>
            <a:endParaRPr lang="en-US" altLang="sl-SI" sz="2400" dirty="0"/>
          </a:p>
        </p:txBody>
      </p:sp>
      <p:sp>
        <p:nvSpPr>
          <p:cNvPr id="2" name="PoljeZBesedilom 1"/>
          <p:cNvSpPr txBox="1"/>
          <p:nvPr/>
        </p:nvSpPr>
        <p:spPr>
          <a:xfrm>
            <a:off x="7993758" y="5661248"/>
            <a:ext cx="11153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sl-SI" sz="800" dirty="0" smtClean="0">
                <a:latin typeface="+mj-lt"/>
              </a:rPr>
              <a:t>* </a:t>
            </a:r>
            <a:r>
              <a:rPr lang="en-US" altLang="sl-SI" sz="800" i="1" dirty="0" smtClean="0">
                <a:latin typeface="+mj-lt"/>
                <a:cs typeface="Times New Roman" pitchFamily="18" charset="0"/>
              </a:rPr>
              <a:t>Student </a:t>
            </a:r>
            <a:r>
              <a:rPr lang="en-US" altLang="sl-SI" sz="800" i="1" dirty="0">
                <a:latin typeface="+mj-lt"/>
                <a:cs typeface="Times New Roman" pitchFamily="18" charset="0"/>
              </a:rPr>
              <a:t>can choose any subject from the university </a:t>
            </a:r>
            <a:r>
              <a:rPr lang="en-US" altLang="sl-SI" sz="800" i="1" dirty="0" err="1">
                <a:latin typeface="+mj-lt"/>
                <a:cs typeface="Times New Roman" pitchFamily="18" charset="0"/>
              </a:rPr>
              <a:t>programmes</a:t>
            </a:r>
            <a:r>
              <a:rPr lang="en-US" altLang="sl-SI" sz="800" i="1" dirty="0">
                <a:latin typeface="+mj-lt"/>
                <a:cs typeface="Times New Roman" pitchFamily="18" charset="0"/>
              </a:rPr>
              <a:t> at the Faculty of Electrical Engineering and Computer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sl-SI" sz="800" i="1" dirty="0" smtClean="0">
                <a:latin typeface="+mj-lt"/>
                <a:cs typeface="Times New Roman" pitchFamily="18" charset="0"/>
              </a:rPr>
              <a:t>Science</a:t>
            </a:r>
            <a:endParaRPr lang="en-US" altLang="sl-SI" sz="800" i="1" dirty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9614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</a:t>
            </a:r>
            <a:r>
              <a:rPr lang="en-US" dirty="0" err="1" smtClean="0"/>
              <a:t>cademic</a:t>
            </a:r>
            <a:r>
              <a:rPr lang="en-US" dirty="0" smtClean="0"/>
              <a:t> </a:t>
            </a:r>
            <a:r>
              <a:rPr lang="en-US" dirty="0"/>
              <a:t>study </a:t>
            </a:r>
            <a:r>
              <a:rPr lang="en-US" dirty="0" smtClean="0"/>
              <a:t>program</a:t>
            </a:r>
            <a:r>
              <a:rPr lang="sl-SI" dirty="0" smtClean="0"/>
              <a:t> 3rd </a:t>
            </a:r>
            <a:r>
              <a:rPr lang="sl-SI" dirty="0" err="1" smtClean="0"/>
              <a:t>year</a:t>
            </a:r>
            <a:endParaRPr lang="en-US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783083"/>
              </p:ext>
            </p:extLst>
          </p:nvPr>
        </p:nvGraphicFramePr>
        <p:xfrm>
          <a:off x="186378" y="2022034"/>
          <a:ext cx="8850118" cy="3351182"/>
        </p:xfrm>
        <a:graphic>
          <a:graphicData uri="http://schemas.openxmlformats.org/drawingml/2006/table">
            <a:tbl>
              <a:tblPr firstRow="1" firstCol="1">
                <a:tableStyleId>{9D7B26C5-4107-4FEC-AEDC-1716B250A1EF}</a:tableStyleId>
              </a:tblPr>
              <a:tblGrid>
                <a:gridCol w="5681766"/>
                <a:gridCol w="1680639"/>
                <a:gridCol w="411037"/>
                <a:gridCol w="538338"/>
                <a:gridCol w="538338"/>
              </a:tblGrid>
              <a:tr h="176378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SUBJECT</a:t>
                      </a:r>
                      <a:r>
                        <a:rPr lang="sl-SI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</a:t>
                      </a:r>
                      <a:endParaRPr lang="en-US" sz="1000" b="1" u="none" strike="noStrike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Semester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sl-SI" sz="10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ECT</a:t>
                      </a:r>
                      <a:endParaRPr lang="en-US" sz="1000" b="1" u="none" strike="noStrike" kern="12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U3.1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0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U3.2</a:t>
                      </a:r>
                    </a:p>
                  </a:txBody>
                  <a:tcPr marL="8819" marR="8819" marT="8819" marB="0" anchor="b"/>
                </a:tc>
              </a:tr>
              <a:tr h="1763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WEB PROGRAMMING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Summer 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1*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1*</a:t>
                      </a:r>
                    </a:p>
                  </a:txBody>
                  <a:tcPr marL="8819" marR="8819" marT="8819" marB="0" anchor="b"/>
                </a:tc>
              </a:tr>
              <a:tr h="1763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SYSTEM ADMINISTRATION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Summer 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1*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1*</a:t>
                      </a:r>
                    </a:p>
                  </a:txBody>
                  <a:tcPr marL="8819" marR="8819" marT="8819" marB="0" anchor="b"/>
                </a:tc>
              </a:tr>
              <a:tr h="1763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EMBEDDED SYSTEMS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Winter 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1*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1*</a:t>
                      </a:r>
                    </a:p>
                  </a:txBody>
                  <a:tcPr marL="8819" marR="8819" marT="8819" marB="0" anchor="b"/>
                </a:tc>
              </a:tr>
              <a:tr h="1763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COMPUTER EQUIPMENT TESTING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Winter 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1*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1*</a:t>
                      </a:r>
                    </a:p>
                  </a:txBody>
                  <a:tcPr marL="8819" marR="8819" marT="8819" marB="0" anchor="b"/>
                </a:tc>
              </a:tr>
              <a:tr h="1763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SECURITY AND PROTECTION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Winter 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8819" marR="8819" marT="8819" marB="0" anchor="b"/>
                </a:tc>
              </a:tr>
              <a:tr h="1763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SYSTEM CONVERGENCE AND INTEGRATION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Winter 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8819" marR="8819" marT="8819" marB="0" anchor="b"/>
                </a:tc>
              </a:tr>
              <a:tr h="1763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AUDITING INFORMATION SYSTEMS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Winter 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1*</a:t>
                      </a:r>
                    </a:p>
                  </a:txBody>
                  <a:tcPr marL="8819" marR="8819" marT="8819" marB="0" anchor="b"/>
                </a:tc>
              </a:tr>
              <a:tr h="1763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PORTAL TECHNOLOGIES AND KNOWLEDGE MANAGEMENT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Winter 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1*</a:t>
                      </a:r>
                    </a:p>
                  </a:txBody>
                  <a:tcPr marL="8819" marR="8819" marT="8819" marB="0" anchor="b"/>
                </a:tc>
              </a:tr>
              <a:tr h="1763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NORMATIVE ASPECT OF INFORMATION SOCIETY AND ELECTRONIC COMMUNICATION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Winter 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1*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8819" marR="8819" marT="8819" marB="0" anchor="b"/>
                </a:tc>
              </a:tr>
              <a:tr h="1763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DEVELOPMENT OF UBIQUITOUS INFORMATION SOLUTIONS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Winter 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1*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8819" marR="8819" marT="8819" marB="0" anchor="b"/>
                </a:tc>
              </a:tr>
              <a:tr h="1763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PROJECT MANAGEMENT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Summer 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8819" marR="8819" marT="8819" marB="0" anchor="b"/>
                </a:tc>
              </a:tr>
              <a:tr h="1763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STATISTICS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Summer 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8819" marR="8819" marT="8819" marB="0" anchor="b"/>
                </a:tc>
              </a:tr>
              <a:tr h="1763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PRACTICAL COURSE III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Summer 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8819" marR="8819" marT="8819" marB="0" anchor="b"/>
                </a:tc>
              </a:tr>
              <a:tr h="1763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BACHELOR THESIS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Summer 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8819" marR="8819" marT="8819" marB="0" anchor="b"/>
                </a:tc>
              </a:tr>
              <a:tr h="1763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PRACTICAL COURSE: WEB SYSTEMS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Summer 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1*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1*</a:t>
                      </a:r>
                    </a:p>
                  </a:txBody>
                  <a:tcPr marL="8819" marR="8819" marT="8819" marB="0" anchor="b"/>
                </a:tc>
              </a:tr>
              <a:tr h="1763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OPTIONAL SUBJECT IV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8819" marR="8819" marT="8819" marB="0" anchor="b"/>
                </a:tc>
              </a:tr>
              <a:tr h="1763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OPTIONAL SUBJECT V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8819" marR="8819" marT="8819" marB="0" anchor="b"/>
                </a:tc>
              </a:tr>
              <a:tr h="17637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DYNAMIC WEB SOLUTIONS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Winter 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1*</a:t>
                      </a:r>
                    </a:p>
                  </a:txBody>
                  <a:tcPr marL="8819" marR="8819" marT="8819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1*</a:t>
                      </a:r>
                    </a:p>
                  </a:txBody>
                  <a:tcPr marL="8819" marR="8819" marT="8819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6291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algn="r"/>
            <a:r>
              <a:rPr lang="en-US" altLang="sl-SI" dirty="0"/>
              <a:t>Practical </a:t>
            </a:r>
            <a:r>
              <a:rPr lang="en-US" altLang="sl-SI" dirty="0" smtClean="0"/>
              <a:t>courses</a:t>
            </a:r>
            <a:endParaRPr lang="en-US" altLang="sl-SI" dirty="0"/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0" y="1268413"/>
            <a:ext cx="4392488" cy="5476437"/>
          </a:xfrm>
        </p:spPr>
        <p:txBody>
          <a:bodyPr>
            <a:normAutofit/>
          </a:bodyPr>
          <a:lstStyle/>
          <a:p>
            <a:r>
              <a:rPr lang="sl-SI" altLang="sl-SI" sz="2400" dirty="0" smtClean="0"/>
              <a:t>A </a:t>
            </a:r>
            <a:r>
              <a:rPr lang="en-US" altLang="sl-SI" sz="2400" dirty="0" smtClean="0"/>
              <a:t>feedback how well students adopted the given knowledge and </a:t>
            </a:r>
            <a:r>
              <a:rPr lang="sl-SI" altLang="sl-SI" sz="2400" dirty="0" smtClean="0"/>
              <a:t>k</a:t>
            </a:r>
            <a:r>
              <a:rPr lang="en-US" altLang="sl-SI" sz="2400" dirty="0" smtClean="0"/>
              <a:t>now </a:t>
            </a:r>
            <a:r>
              <a:rPr lang="en-US" altLang="sl-SI" sz="2400" dirty="0" smtClean="0"/>
              <a:t>how to use it </a:t>
            </a:r>
            <a:endParaRPr lang="en-US" altLang="sl-SI" sz="2200" dirty="0"/>
          </a:p>
        </p:txBody>
      </p:sp>
      <p:sp>
        <p:nvSpPr>
          <p:cNvPr id="2" name="Zaobljeni pravokotnik 1"/>
          <p:cNvSpPr/>
          <p:nvPr/>
        </p:nvSpPr>
        <p:spPr>
          <a:xfrm>
            <a:off x="323528" y="44624"/>
            <a:ext cx="2160240" cy="14401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351917" y="476672"/>
            <a:ext cx="16917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200" dirty="0" smtClean="0"/>
              <a:t>basic concepts</a:t>
            </a:r>
          </a:p>
          <a:p>
            <a:pPr marL="285750" indent="-285750">
              <a:buFontTx/>
              <a:buChar char="-"/>
            </a:pPr>
            <a:r>
              <a:rPr lang="en-US" sz="1200" dirty="0" smtClean="0"/>
              <a:t>basic technological </a:t>
            </a:r>
            <a:br>
              <a:rPr lang="en-US" sz="1200" dirty="0" smtClean="0"/>
            </a:br>
            <a:r>
              <a:rPr lang="en-US" sz="1200" dirty="0" smtClean="0"/>
              <a:t>skills</a:t>
            </a:r>
            <a:endParaRPr lang="en-US" sz="12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884435" y="116632"/>
            <a:ext cx="1038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First Year</a:t>
            </a:r>
            <a:endParaRPr lang="en-US" dirty="0"/>
          </a:p>
        </p:txBody>
      </p:sp>
      <p:sp>
        <p:nvSpPr>
          <p:cNvPr id="8" name="Zaobljeni pravokotnik 7"/>
          <p:cNvSpPr/>
          <p:nvPr/>
        </p:nvSpPr>
        <p:spPr>
          <a:xfrm>
            <a:off x="323527" y="2420888"/>
            <a:ext cx="2160240" cy="14401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351916" y="2780928"/>
            <a:ext cx="20079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200" dirty="0" smtClean="0"/>
              <a:t>advanced technological </a:t>
            </a:r>
            <a:br>
              <a:rPr lang="en-US" sz="1200" dirty="0" smtClean="0"/>
            </a:br>
            <a:r>
              <a:rPr lang="en-US" sz="1200" dirty="0" smtClean="0"/>
              <a:t>skills</a:t>
            </a:r>
          </a:p>
          <a:p>
            <a:pPr marL="285750" indent="-285750">
              <a:buFontTx/>
              <a:buChar char="-"/>
            </a:pPr>
            <a:r>
              <a:rPr lang="en-US" sz="1200" dirty="0" smtClean="0"/>
              <a:t>basic organizational and </a:t>
            </a:r>
            <a:br>
              <a:rPr lang="en-US" sz="1200" dirty="0" smtClean="0"/>
            </a:br>
            <a:r>
              <a:rPr lang="en-US" sz="1200" dirty="0" smtClean="0"/>
              <a:t>business skills</a:t>
            </a:r>
          </a:p>
        </p:txBody>
      </p:sp>
      <p:sp>
        <p:nvSpPr>
          <p:cNvPr id="10" name="PoljeZBesedilom 9"/>
          <p:cNvSpPr txBox="1"/>
          <p:nvPr/>
        </p:nvSpPr>
        <p:spPr>
          <a:xfrm>
            <a:off x="884434" y="2492896"/>
            <a:ext cx="1321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Second Year</a:t>
            </a:r>
            <a:endParaRPr lang="en-US" dirty="0"/>
          </a:p>
        </p:txBody>
      </p:sp>
      <p:sp>
        <p:nvSpPr>
          <p:cNvPr id="11" name="Zaobljeni pravokotnik 10"/>
          <p:cNvSpPr/>
          <p:nvPr/>
        </p:nvSpPr>
        <p:spPr>
          <a:xfrm>
            <a:off x="323526" y="4797152"/>
            <a:ext cx="2160240" cy="14401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PoljeZBesedilom 11"/>
          <p:cNvSpPr txBox="1"/>
          <p:nvPr/>
        </p:nvSpPr>
        <p:spPr>
          <a:xfrm>
            <a:off x="351915" y="5229200"/>
            <a:ext cx="18858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200" dirty="0" smtClean="0"/>
              <a:t>top technological skills</a:t>
            </a:r>
          </a:p>
          <a:p>
            <a:pPr marL="285750" indent="-285750">
              <a:buFontTx/>
              <a:buChar char="-"/>
            </a:pPr>
            <a:r>
              <a:rPr lang="en-US" sz="1200" dirty="0" smtClean="0"/>
              <a:t>organizational and </a:t>
            </a:r>
            <a:br>
              <a:rPr lang="en-US" sz="1200" dirty="0" smtClean="0"/>
            </a:br>
            <a:r>
              <a:rPr lang="en-US" sz="1200" dirty="0" smtClean="0"/>
              <a:t>business skills</a:t>
            </a:r>
          </a:p>
          <a:p>
            <a:pPr marL="285750" indent="-285750">
              <a:buFontTx/>
              <a:buChar char="-"/>
            </a:pPr>
            <a:r>
              <a:rPr lang="en-US" sz="1200" dirty="0" smtClean="0"/>
              <a:t>specialization</a:t>
            </a:r>
            <a:endParaRPr lang="en-US" sz="1200" dirty="0"/>
          </a:p>
        </p:txBody>
      </p:sp>
      <p:sp>
        <p:nvSpPr>
          <p:cNvPr id="13" name="PoljeZBesedilom 12"/>
          <p:cNvSpPr txBox="1"/>
          <p:nvPr/>
        </p:nvSpPr>
        <p:spPr>
          <a:xfrm>
            <a:off x="884433" y="4869160"/>
            <a:ext cx="1125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Third Year</a:t>
            </a:r>
            <a:endParaRPr lang="en-US" dirty="0"/>
          </a:p>
        </p:txBody>
      </p:sp>
      <p:sp>
        <p:nvSpPr>
          <p:cNvPr id="5" name="Puščica dol 4"/>
          <p:cNvSpPr/>
          <p:nvPr/>
        </p:nvSpPr>
        <p:spPr>
          <a:xfrm>
            <a:off x="611560" y="1628800"/>
            <a:ext cx="576064" cy="72008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Zaobljeni pravokotnik 5"/>
          <p:cNvSpPr/>
          <p:nvPr/>
        </p:nvSpPr>
        <p:spPr>
          <a:xfrm>
            <a:off x="1197789" y="1123003"/>
            <a:ext cx="2222083" cy="72182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PoljeZBesedilom 15"/>
          <p:cNvSpPr txBox="1"/>
          <p:nvPr/>
        </p:nvSpPr>
        <p:spPr>
          <a:xfrm>
            <a:off x="1365781" y="1143086"/>
            <a:ext cx="2080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Practical Course 1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17" name="PoljeZBesedilom 16"/>
          <p:cNvSpPr txBox="1"/>
          <p:nvPr/>
        </p:nvSpPr>
        <p:spPr>
          <a:xfrm>
            <a:off x="1206543" y="1448078"/>
            <a:ext cx="22133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basic implementation, individual work</a:t>
            </a:r>
            <a:endParaRPr lang="en-US" sz="1200" dirty="0"/>
          </a:p>
        </p:txBody>
      </p:sp>
      <p:sp>
        <p:nvSpPr>
          <p:cNvPr id="18" name="Zaobljeni pravokotnik 17"/>
          <p:cNvSpPr/>
          <p:nvPr/>
        </p:nvSpPr>
        <p:spPr>
          <a:xfrm>
            <a:off x="1187624" y="3573016"/>
            <a:ext cx="2222083" cy="72182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PoljeZBesedilom 18"/>
          <p:cNvSpPr txBox="1"/>
          <p:nvPr/>
        </p:nvSpPr>
        <p:spPr>
          <a:xfrm>
            <a:off x="1355616" y="3593099"/>
            <a:ext cx="1910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Practical Course 2:</a:t>
            </a:r>
            <a:endParaRPr lang="en-US" dirty="0"/>
          </a:p>
        </p:txBody>
      </p:sp>
      <p:sp>
        <p:nvSpPr>
          <p:cNvPr id="20" name="PoljeZBesedilom 19"/>
          <p:cNvSpPr txBox="1"/>
          <p:nvPr/>
        </p:nvSpPr>
        <p:spPr>
          <a:xfrm>
            <a:off x="1196378" y="3898091"/>
            <a:ext cx="22133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design and implementation,</a:t>
            </a:r>
          </a:p>
          <a:p>
            <a:pPr algn="ctr"/>
            <a:r>
              <a:rPr lang="en-US" sz="1200" dirty="0" smtClean="0"/>
              <a:t>team work</a:t>
            </a:r>
            <a:endParaRPr lang="en-US" sz="1200" dirty="0"/>
          </a:p>
        </p:txBody>
      </p:sp>
      <p:sp>
        <p:nvSpPr>
          <p:cNvPr id="21" name="Zaobljeni pravokotnik 20"/>
          <p:cNvSpPr/>
          <p:nvPr/>
        </p:nvSpPr>
        <p:spPr>
          <a:xfrm>
            <a:off x="1177459" y="6023029"/>
            <a:ext cx="2222083" cy="72182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PoljeZBesedilom 21"/>
          <p:cNvSpPr txBox="1"/>
          <p:nvPr/>
        </p:nvSpPr>
        <p:spPr>
          <a:xfrm>
            <a:off x="1345451" y="6043112"/>
            <a:ext cx="2080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Practical Course 3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23" name="PoljeZBesedilom 22"/>
          <p:cNvSpPr txBox="1"/>
          <p:nvPr/>
        </p:nvSpPr>
        <p:spPr>
          <a:xfrm>
            <a:off x="1186213" y="6348104"/>
            <a:ext cx="22133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project planning and management, team work</a:t>
            </a:r>
            <a:endParaRPr lang="en-US" sz="1200" dirty="0"/>
          </a:p>
        </p:txBody>
      </p:sp>
      <p:sp>
        <p:nvSpPr>
          <p:cNvPr id="24" name="Puščica dol 23"/>
          <p:cNvSpPr/>
          <p:nvPr/>
        </p:nvSpPr>
        <p:spPr>
          <a:xfrm>
            <a:off x="611560" y="4005064"/>
            <a:ext cx="576064" cy="72008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1682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plan</a:t>
            </a:r>
            <a:endParaRPr lang="en-US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2009/2010 – 2011/2012</a:t>
            </a:r>
          </a:p>
          <a:p>
            <a:pPr lvl="1"/>
            <a:r>
              <a:rPr lang="en-US" dirty="0" smtClean="0"/>
              <a:t>Project oriented work </a:t>
            </a:r>
          </a:p>
          <a:p>
            <a:r>
              <a:rPr lang="en-US" dirty="0" smtClean="0"/>
              <a:t>From 2012/2013 - </a:t>
            </a:r>
            <a:r>
              <a:rPr lang="en-US" dirty="0" smtClean="0"/>
              <a:t>2013/201</a:t>
            </a:r>
            <a:r>
              <a:rPr lang="sl-SI" dirty="0" smtClean="0"/>
              <a:t>4</a:t>
            </a:r>
            <a:endParaRPr lang="en-US" dirty="0" smtClean="0"/>
          </a:p>
          <a:p>
            <a:pPr lvl="1"/>
            <a:r>
              <a:rPr lang="en-US" dirty="0" smtClean="0"/>
              <a:t>Week to week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3716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.SI">
  <a:themeElements>
    <a:clrScheme name="F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G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F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Predstavitev disertacije_Pušnik_2014_01_30_krajši</Template>
  <TotalTime>8326</TotalTime>
  <Words>1797</Words>
  <Application>Microsoft Office PowerPoint</Application>
  <PresentationFormat>Diaprojekcija na zaslonu (4:3)</PresentationFormat>
  <Paragraphs>721</Paragraphs>
  <Slides>30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30</vt:i4>
      </vt:variant>
    </vt:vector>
  </HeadingPairs>
  <TitlesOfParts>
    <vt:vector size="31" baseType="lpstr">
      <vt:lpstr>UM.SI</vt:lpstr>
      <vt:lpstr> Web Service Development Within Different Study Years</vt:lpstr>
      <vt:lpstr>Renewed study programs </vt:lpstr>
      <vt:lpstr>Organisation</vt:lpstr>
      <vt:lpstr>PowerPointova predstavitev</vt:lpstr>
      <vt:lpstr>ICT - Bologna level I courses (professional study program)</vt:lpstr>
      <vt:lpstr>PowerPointova predstavitev</vt:lpstr>
      <vt:lpstr>Academic study program 3rd year</vt:lpstr>
      <vt:lpstr>Practical courses</vt:lpstr>
      <vt:lpstr>Work plan</vt:lpstr>
      <vt:lpstr>Using Moodle since 2008</vt:lpstr>
      <vt:lpstr>Using Quizzes</vt:lpstr>
      <vt:lpstr>Weekly assignments</vt:lpstr>
      <vt:lpstr>The learning process in WS development oriented subjects</vt:lpstr>
      <vt:lpstr>Web Service Development in 1st year academic study program  (Basics of Web Technologies)</vt:lpstr>
      <vt:lpstr>Web Service Development in 3d year academic study program  (System Convergence and Integration)</vt:lpstr>
      <vt:lpstr>Results (Basics of Web Technologies)</vt:lpstr>
      <vt:lpstr>Results (Basics of Web Technologies)</vt:lpstr>
      <vt:lpstr>Results (Basics of Web Technologies)</vt:lpstr>
      <vt:lpstr>Results (System Convergence and Integration)</vt:lpstr>
      <vt:lpstr>Results (System Convergence and Integration)</vt:lpstr>
      <vt:lpstr>Results (System Convergence and Integration)</vt:lpstr>
      <vt:lpstr>Results (Development of Information Services)</vt:lpstr>
      <vt:lpstr>Results (Development of Information Services)</vt:lpstr>
      <vt:lpstr>Results (Development of Information Services)</vt:lpstr>
      <vt:lpstr>Results (Practical Course 1)</vt:lpstr>
      <vt:lpstr>Results (Practical Course 3)</vt:lpstr>
      <vt:lpstr>ICT - Bologna level II courses</vt:lpstr>
      <vt:lpstr>Service Oriented Architecture</vt:lpstr>
      <vt:lpstr>Conclusion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Service Development Within Different Study Years</dc:title>
  <dc:creator>Maja</dc:creator>
  <cp:lastModifiedBy>Maja</cp:lastModifiedBy>
  <cp:revision>138</cp:revision>
  <dcterms:created xsi:type="dcterms:W3CDTF">2014-07-30T07:56:33Z</dcterms:created>
  <dcterms:modified xsi:type="dcterms:W3CDTF">2014-08-28T05:06:22Z</dcterms:modified>
</cp:coreProperties>
</file>